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7"/>
  </p:notesMasterIdLst>
  <p:handoutMasterIdLst>
    <p:handoutMasterId r:id="rId18"/>
  </p:handoutMasterIdLst>
  <p:sldIdLst>
    <p:sldId id="258" r:id="rId5"/>
    <p:sldId id="264" r:id="rId6"/>
    <p:sldId id="268" r:id="rId7"/>
    <p:sldId id="269" r:id="rId8"/>
    <p:sldId id="270" r:id="rId9"/>
    <p:sldId id="271" r:id="rId10"/>
    <p:sldId id="272" r:id="rId11"/>
    <p:sldId id="273" r:id="rId12"/>
    <p:sldId id="274" r:id="rId13"/>
    <p:sldId id="275" r:id="rId14"/>
    <p:sldId id="276"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Roboto" panose="020B0604020202020204" charset="0"/>
      <p:regular r:id="rId23"/>
      <p:bold r:id="rId24"/>
      <p:italic r:id="rId25"/>
      <p:boldItalic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EF9"/>
    <a:srgbClr val="C3AE55"/>
    <a:srgbClr val="F08215"/>
    <a:srgbClr val="009640"/>
    <a:srgbClr val="8C368C"/>
    <a:srgbClr val="8ACBC0"/>
    <a:srgbClr val="25B7BC"/>
    <a:srgbClr val="177173"/>
    <a:srgbClr val="F9B000"/>
    <a:srgbClr val="ECD5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4" autoAdjust="0"/>
    <p:restoredTop sz="94660"/>
  </p:normalViewPr>
  <p:slideViewPr>
    <p:cSldViewPr snapToGrid="0" showGuides="1">
      <p:cViewPr varScale="1">
        <p:scale>
          <a:sx n="72" d="100"/>
          <a:sy n="72" d="100"/>
        </p:scale>
        <p:origin x="1146"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6.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
        <p:nvSpPr>
          <p:cNvPr id="2" name="Rectangle 1">
            <a:extLst>
              <a:ext uri="{FF2B5EF4-FFF2-40B4-BE49-F238E27FC236}">
                <a16:creationId xmlns:a16="http://schemas.microsoft.com/office/drawing/2014/main" id="{E79ED7FC-E76E-44D5-B934-549898A02295}"/>
              </a:ext>
            </a:extLst>
          </p:cNvPr>
          <p:cNvSpPr/>
          <p:nvPr userDrawn="1"/>
        </p:nvSpPr>
        <p:spPr>
          <a:xfrm>
            <a:off x="4272742" y="0"/>
            <a:ext cx="3333403" cy="438151"/>
          </a:xfrm>
          <a:prstGeom prst="rect">
            <a:avLst/>
          </a:prstGeom>
          <a:solidFill>
            <a:srgbClr val="FFF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0FC87EB5-2B19-4C03-8E1C-A7A931477C86}"/>
              </a:ext>
            </a:extLst>
          </p:cNvPr>
          <p:cNvSpPr/>
          <p:nvPr userDrawn="1"/>
        </p:nvSpPr>
        <p:spPr>
          <a:xfrm>
            <a:off x="2056015" y="6396038"/>
            <a:ext cx="4602480" cy="461962"/>
          </a:xfrm>
          <a:prstGeom prst="rect">
            <a:avLst/>
          </a:prstGeom>
          <a:solidFill>
            <a:srgbClr val="FFF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079486"/>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literacytrust.org.uk/family-zone/9-12/book-hope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6.xml"/><Relationship Id="rId7"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slide" Target="slide9.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7" Type="http://schemas.openxmlformats.org/officeDocument/2006/relationships/slide" Target="slide2.xml"/><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slide" Target="slide2.xml"/><Relationship Id="rId5" Type="http://schemas.openxmlformats.org/officeDocument/2006/relationships/image" Target="../media/image14.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slide" Target="slide10.xml"/><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slide" Target="slide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2.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6.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2" Type="http://schemas.openxmlformats.org/officeDocument/2006/relationships/hyperlink" Target="https://literacytrust.org.uk/family-zone/9-12/book-hope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7650760" y="5134062"/>
            <a:ext cx="1359016" cy="234892"/>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543750" y="838999"/>
            <a:ext cx="8056493" cy="5534505"/>
            <a:chOff x="543750" y="838999"/>
            <a:chExt cx="8056493" cy="5534505"/>
          </a:xfrm>
        </p:grpSpPr>
        <p:grpSp>
          <p:nvGrpSpPr>
            <p:cNvPr id="11" name="Group 10"/>
            <p:cNvGrpSpPr/>
            <p:nvPr/>
          </p:nvGrpSpPr>
          <p:grpSpPr>
            <a:xfrm>
              <a:off x="543753" y="838999"/>
              <a:ext cx="8056490" cy="5534505"/>
              <a:chOff x="543753" y="838999"/>
              <a:chExt cx="8056490" cy="5534505"/>
            </a:xfrm>
          </p:grpSpPr>
          <p:grpSp>
            <p:nvGrpSpPr>
              <p:cNvPr id="23" name="Group 22"/>
              <p:cNvGrpSpPr/>
              <p:nvPr/>
            </p:nvGrpSpPr>
            <p:grpSpPr>
              <a:xfrm>
                <a:off x="543753" y="838999"/>
                <a:ext cx="8056489" cy="5008128"/>
                <a:chOff x="543751" y="838999"/>
                <a:chExt cx="8056491" cy="5008128"/>
              </a:xfrm>
              <a:solidFill>
                <a:srgbClr val="F5E9B0"/>
              </a:solidFill>
            </p:grpSpPr>
            <p:sp>
              <p:nvSpPr>
                <p:cNvPr id="24" name="Rectangle 23"/>
                <p:cNvSpPr/>
                <p:nvPr/>
              </p:nvSpPr>
              <p:spPr>
                <a:xfrm>
                  <a:off x="543753" y="838999"/>
                  <a:ext cx="8056489" cy="5008128"/>
                </a:xfrm>
                <a:prstGeom prst="rect">
                  <a:avLst/>
                </a:prstGeom>
                <a:solidFill>
                  <a:srgbClr val="C5E5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543751" y="1253999"/>
                  <a:ext cx="1522268" cy="765045"/>
                  <a:chOff x="543751" y="1469990"/>
                  <a:chExt cx="1043302" cy="524332"/>
                </a:xfrm>
                <a:grpFill/>
              </p:grpSpPr>
              <p:sp>
                <p:nvSpPr>
                  <p:cNvPr id="26" name="Right Triangle 25"/>
                  <p:cNvSpPr/>
                  <p:nvPr/>
                </p:nvSpPr>
                <p:spPr>
                  <a:xfrm rot="5400000">
                    <a:off x="543751" y="1469990"/>
                    <a:ext cx="521651" cy="521651"/>
                  </a:xfrm>
                  <a:prstGeom prst="rtTriangle">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Triangle 26"/>
                  <p:cNvSpPr/>
                  <p:nvPr/>
                </p:nvSpPr>
                <p:spPr>
                  <a:xfrm rot="16200000">
                    <a:off x="543751" y="1469990"/>
                    <a:ext cx="521651" cy="521651"/>
                  </a:xfrm>
                  <a:prstGeom prst="rtTriangle">
                    <a:avLst/>
                  </a:prstGeom>
                  <a:solidFill>
                    <a:srgbClr val="8ACBC0">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Triangle 27"/>
                  <p:cNvSpPr/>
                  <p:nvPr/>
                </p:nvSpPr>
                <p:spPr>
                  <a:xfrm rot="5400000">
                    <a:off x="1065402" y="1472671"/>
                    <a:ext cx="521651" cy="521651"/>
                  </a:xfrm>
                  <a:prstGeom prst="rtTriangle">
                    <a:avLst/>
                  </a:prstGeom>
                  <a:solidFill>
                    <a:srgbClr val="8ACBC0">
                      <a:alpha val="2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58" name="Freeform 57"/>
              <p:cNvSpPr/>
              <p:nvPr/>
            </p:nvSpPr>
            <p:spPr>
              <a:xfrm>
                <a:off x="543754" y="5648290"/>
                <a:ext cx="8056489" cy="725214"/>
              </a:xfrm>
              <a:custGeom>
                <a:avLst/>
                <a:gdLst>
                  <a:gd name="connsiteX0" fmla="*/ 0 w 8177860"/>
                  <a:gd name="connsiteY0" fmla="*/ 0 h 725214"/>
                  <a:gd name="connsiteX1" fmla="*/ 120871 w 8177860"/>
                  <a:gd name="connsiteY1" fmla="*/ 0 h 725214"/>
                  <a:gd name="connsiteX2" fmla="*/ 8056989 w 8177860"/>
                  <a:gd name="connsiteY2" fmla="*/ 0 h 725214"/>
                  <a:gd name="connsiteX3" fmla="*/ 8177860 w 8177860"/>
                  <a:gd name="connsiteY3" fmla="*/ 0 h 725214"/>
                  <a:gd name="connsiteX4" fmla="*/ 8177860 w 8177860"/>
                  <a:gd name="connsiteY4" fmla="*/ 120871 h 725214"/>
                  <a:gd name="connsiteX5" fmla="*/ 8177860 w 8177860"/>
                  <a:gd name="connsiteY5" fmla="*/ 198317 h 725214"/>
                  <a:gd name="connsiteX6" fmla="*/ 8177860 w 8177860"/>
                  <a:gd name="connsiteY6" fmla="*/ 604343 h 725214"/>
                  <a:gd name="connsiteX7" fmla="*/ 8056989 w 8177860"/>
                  <a:gd name="connsiteY7" fmla="*/ 725214 h 725214"/>
                  <a:gd name="connsiteX8" fmla="*/ 120871 w 8177860"/>
                  <a:gd name="connsiteY8" fmla="*/ 725214 h 725214"/>
                  <a:gd name="connsiteX9" fmla="*/ 0 w 8177860"/>
                  <a:gd name="connsiteY9" fmla="*/ 604343 h 725214"/>
                  <a:gd name="connsiteX10" fmla="*/ 0 w 8177860"/>
                  <a:gd name="connsiteY10" fmla="*/ 198317 h 725214"/>
                  <a:gd name="connsiteX11" fmla="*/ 0 w 8177860"/>
                  <a:gd name="connsiteY11" fmla="*/ 120871 h 725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77860" h="725214">
                    <a:moveTo>
                      <a:pt x="0" y="0"/>
                    </a:moveTo>
                    <a:lnTo>
                      <a:pt x="120871" y="0"/>
                    </a:lnTo>
                    <a:lnTo>
                      <a:pt x="8056989" y="0"/>
                    </a:lnTo>
                    <a:lnTo>
                      <a:pt x="8177860" y="0"/>
                    </a:lnTo>
                    <a:lnTo>
                      <a:pt x="8177860" y="120871"/>
                    </a:lnTo>
                    <a:lnTo>
                      <a:pt x="8177860" y="198317"/>
                    </a:lnTo>
                    <a:lnTo>
                      <a:pt x="8177860" y="604343"/>
                    </a:lnTo>
                    <a:cubicBezTo>
                      <a:pt x="8177860" y="671098"/>
                      <a:pt x="8123744" y="725214"/>
                      <a:pt x="8056989" y="725214"/>
                    </a:cubicBezTo>
                    <a:lnTo>
                      <a:pt x="120871" y="725214"/>
                    </a:lnTo>
                    <a:cubicBezTo>
                      <a:pt x="54116" y="725214"/>
                      <a:pt x="0" y="671098"/>
                      <a:pt x="0" y="604343"/>
                    </a:cubicBezTo>
                    <a:lnTo>
                      <a:pt x="0" y="198317"/>
                    </a:lnTo>
                    <a:lnTo>
                      <a:pt x="0" y="120871"/>
                    </a:ln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Right Triangle 11"/>
            <p:cNvSpPr/>
            <p:nvPr/>
          </p:nvSpPr>
          <p:spPr>
            <a:xfrm>
              <a:off x="543752" y="4752882"/>
              <a:ext cx="891497" cy="891497"/>
            </a:xfrm>
            <a:prstGeom prst="rtTriangle">
              <a:avLst/>
            </a:prstGeom>
            <a:solidFill>
              <a:srgbClr val="8ACBC0">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Triangle 34"/>
            <p:cNvSpPr/>
            <p:nvPr/>
          </p:nvSpPr>
          <p:spPr>
            <a:xfrm rot="10800000">
              <a:off x="543750" y="4669989"/>
              <a:ext cx="528641" cy="528641"/>
            </a:xfrm>
            <a:prstGeom prst="rtTriangle">
              <a:avLst/>
            </a:prstGeom>
            <a:solidFill>
              <a:srgbClr val="8ACBC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TITLE"/>
          <p:cNvGrpSpPr/>
          <p:nvPr/>
        </p:nvGrpSpPr>
        <p:grpSpPr>
          <a:xfrm>
            <a:off x="543755" y="478894"/>
            <a:ext cx="8056489" cy="994306"/>
            <a:chOff x="543755" y="478894"/>
            <a:chExt cx="8056489" cy="994306"/>
          </a:xfrm>
        </p:grpSpPr>
        <p:sp>
          <p:nvSpPr>
            <p:cNvPr id="55" name="TITLE"/>
            <p:cNvSpPr/>
            <p:nvPr/>
          </p:nvSpPr>
          <p:spPr>
            <a:xfrm>
              <a:off x="543755" y="478894"/>
              <a:ext cx="8056489" cy="994306"/>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ITLE"/>
            <p:cNvSpPr txBox="1">
              <a:spLocks/>
            </p:cNvSpPr>
            <p:nvPr/>
          </p:nvSpPr>
          <p:spPr>
            <a:xfrm>
              <a:off x="543756" y="478894"/>
              <a:ext cx="805648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3600" dirty="0">
                  <a:solidFill>
                    <a:schemeClr val="bg1"/>
                  </a:solidFill>
                  <a:latin typeface="+mn-lt"/>
                </a:rPr>
                <a:t>Read My Picture</a:t>
              </a:r>
              <a:endParaRPr lang="en-GB" sz="3600" dirty="0">
                <a:solidFill>
                  <a:schemeClr val="bg1"/>
                </a:solidFill>
                <a:latin typeface="+mn-lt"/>
              </a:endParaRPr>
            </a:p>
          </p:txBody>
        </p:sp>
      </p:grpSp>
      <p:sp>
        <p:nvSpPr>
          <p:cNvPr id="54" name="TITLE"/>
          <p:cNvSpPr/>
          <p:nvPr/>
        </p:nvSpPr>
        <p:spPr>
          <a:xfrm>
            <a:off x="618521" y="550258"/>
            <a:ext cx="7906959" cy="848368"/>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NEXT BUTTON">
            <a:hlinkClick r:id="" action="ppaction://hlinkshowjump?jump=lastslide"/>
          </p:cNvPr>
          <p:cNvSpPr/>
          <p:nvPr/>
        </p:nvSpPr>
        <p:spPr>
          <a:xfrm>
            <a:off x="7495088" y="5724827"/>
            <a:ext cx="1015704"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Finish</a:t>
            </a:r>
            <a:endParaRPr lang="en-GB" b="1" dirty="0">
              <a:solidFill>
                <a:srgbClr val="C3AE55"/>
              </a:solidFill>
            </a:endParaRPr>
          </a:p>
        </p:txBody>
      </p:sp>
      <p:grpSp>
        <p:nvGrpSpPr>
          <p:cNvPr id="46" name="Button 1"/>
          <p:cNvGrpSpPr/>
          <p:nvPr/>
        </p:nvGrpSpPr>
        <p:grpSpPr>
          <a:xfrm>
            <a:off x="1358022" y="2779174"/>
            <a:ext cx="1844382" cy="2530541"/>
            <a:chOff x="1358022" y="2779174"/>
            <a:chExt cx="1844382" cy="2530541"/>
          </a:xfrm>
        </p:grpSpPr>
        <p:sp>
          <p:nvSpPr>
            <p:cNvPr id="76" name="Rounded Rectangle 75">
              <a:hlinkClick r:id="" action="ppaction://hlinkshowjump?jump=nextslide"/>
            </p:cNvPr>
            <p:cNvSpPr/>
            <p:nvPr/>
          </p:nvSpPr>
          <p:spPr>
            <a:xfrm rot="2700000">
              <a:off x="1426558" y="2779174"/>
              <a:ext cx="1700289" cy="1700289"/>
            </a:xfrm>
            <a:prstGeom prst="roundRect">
              <a:avLst>
                <a:gd name="adj" fmla="val 35843"/>
              </a:avLst>
            </a:prstGeom>
            <a:solidFill>
              <a:srgbClr val="ECD56B"/>
            </a:solidFill>
            <a:ln w="28575">
              <a:solidFill>
                <a:srgbClr val="C3AE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hlinkClick r:id="" action="ppaction://hlinkshowjump?jump=nextslide"/>
            </p:cNvPr>
            <p:cNvPicPr>
              <a:picLocks noChangeAspect="1"/>
            </p:cNvPicPr>
            <p:nvPr/>
          </p:nvPicPr>
          <p:blipFill>
            <a:blip r:embed="rId2"/>
            <a:srcRect l="42993" t="12350" r="3487" b="20368"/>
            <a:stretch>
              <a:fillRect/>
            </a:stretch>
          </p:blipFill>
          <p:spPr>
            <a:xfrm>
              <a:off x="1556698" y="2897209"/>
              <a:ext cx="1434062" cy="1434062"/>
            </a:xfrm>
            <a:custGeom>
              <a:avLst/>
              <a:gdLst>
                <a:gd name="connsiteX0" fmla="*/ 717031 w 1434062"/>
                <a:gd name="connsiteY0" fmla="*/ 0 h 1434062"/>
                <a:gd name="connsiteX1" fmla="*/ 1434062 w 1434062"/>
                <a:gd name="connsiteY1" fmla="*/ 717031 h 1434062"/>
                <a:gd name="connsiteX2" fmla="*/ 717031 w 1434062"/>
                <a:gd name="connsiteY2" fmla="*/ 1434062 h 1434062"/>
                <a:gd name="connsiteX3" fmla="*/ 0 w 1434062"/>
                <a:gd name="connsiteY3" fmla="*/ 717031 h 1434062"/>
                <a:gd name="connsiteX4" fmla="*/ 717031 w 1434062"/>
                <a:gd name="connsiteY4" fmla="*/ 0 h 1434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4062" h="1434062">
                  <a:moveTo>
                    <a:pt x="717031" y="0"/>
                  </a:moveTo>
                  <a:cubicBezTo>
                    <a:pt x="1113036" y="0"/>
                    <a:pt x="1434062" y="321026"/>
                    <a:pt x="1434062" y="717031"/>
                  </a:cubicBezTo>
                  <a:cubicBezTo>
                    <a:pt x="1434062" y="1113036"/>
                    <a:pt x="1113036" y="1434062"/>
                    <a:pt x="717031" y="1434062"/>
                  </a:cubicBezTo>
                  <a:cubicBezTo>
                    <a:pt x="321026" y="1434062"/>
                    <a:pt x="0" y="1113036"/>
                    <a:pt x="0" y="717031"/>
                  </a:cubicBezTo>
                  <a:cubicBezTo>
                    <a:pt x="0" y="321026"/>
                    <a:pt x="321026" y="0"/>
                    <a:pt x="717031" y="0"/>
                  </a:cubicBezTo>
                  <a:close/>
                </a:path>
              </a:pathLst>
            </a:custGeom>
            <a:ln w="19050">
              <a:solidFill>
                <a:srgbClr val="C3AE55"/>
              </a:solidFill>
            </a:ln>
          </p:spPr>
        </p:pic>
        <p:sp>
          <p:nvSpPr>
            <p:cNvPr id="75" name="Rounded Rectangle 74">
              <a:hlinkClick r:id="" action="ppaction://hlinkshowjump?jump=nextslide"/>
            </p:cNvPr>
            <p:cNvSpPr/>
            <p:nvPr/>
          </p:nvSpPr>
          <p:spPr>
            <a:xfrm>
              <a:off x="1358022" y="4625090"/>
              <a:ext cx="1844382" cy="684625"/>
            </a:xfrm>
            <a:prstGeom prst="roundRect">
              <a:avLst>
                <a:gd name="adj" fmla="val 0"/>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t>The Hope Hunters</a:t>
              </a:r>
              <a:endParaRPr lang="en-GB" i="1" spc="-120" dirty="0"/>
            </a:p>
          </p:txBody>
        </p:sp>
      </p:grpSp>
      <p:grpSp>
        <p:nvGrpSpPr>
          <p:cNvPr id="116" name="Group 115"/>
          <p:cNvGrpSpPr/>
          <p:nvPr/>
        </p:nvGrpSpPr>
        <p:grpSpPr>
          <a:xfrm>
            <a:off x="3732696" y="2801768"/>
            <a:ext cx="1844382" cy="2530541"/>
            <a:chOff x="3732696" y="2801768"/>
            <a:chExt cx="1844382" cy="2530541"/>
          </a:xfrm>
        </p:grpSpPr>
        <p:sp>
          <p:nvSpPr>
            <p:cNvPr id="71" name="Rounded Rectangle 70">
              <a:hlinkClick r:id="rId3" action="ppaction://hlinksldjump"/>
            </p:cNvPr>
            <p:cNvSpPr/>
            <p:nvPr/>
          </p:nvSpPr>
          <p:spPr>
            <a:xfrm rot="2700000">
              <a:off x="3801232" y="2801768"/>
              <a:ext cx="1700289" cy="1700289"/>
            </a:xfrm>
            <a:prstGeom prst="roundRect">
              <a:avLst>
                <a:gd name="adj" fmla="val 35843"/>
              </a:avLst>
            </a:prstGeom>
            <a:solidFill>
              <a:srgbClr val="ECD56B"/>
            </a:solidFill>
            <a:ln w="28575">
              <a:solidFill>
                <a:srgbClr val="C3AE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5" name="Group 114"/>
            <p:cNvGrpSpPr/>
            <p:nvPr/>
          </p:nvGrpSpPr>
          <p:grpSpPr>
            <a:xfrm>
              <a:off x="3732696" y="2919803"/>
              <a:ext cx="1844382" cy="2412506"/>
              <a:chOff x="3732696" y="2919803"/>
              <a:chExt cx="1844382" cy="2412506"/>
            </a:xfrm>
          </p:grpSpPr>
          <p:sp>
            <p:nvSpPr>
              <p:cNvPr id="70" name="Rounded Rectangle 69">
                <a:hlinkClick r:id="rId3" action="ppaction://hlinksldjump"/>
              </p:cNvPr>
              <p:cNvSpPr/>
              <p:nvPr/>
            </p:nvSpPr>
            <p:spPr>
              <a:xfrm>
                <a:off x="3732696" y="4647684"/>
                <a:ext cx="1844382" cy="684625"/>
              </a:xfrm>
              <a:prstGeom prst="roundRect">
                <a:avLst>
                  <a:gd name="adj" fmla="val 0"/>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t>Bird</a:t>
                </a:r>
                <a:endParaRPr lang="en-GB" i="1" spc="-120" dirty="0"/>
              </a:p>
            </p:txBody>
          </p:sp>
          <p:pic>
            <p:nvPicPr>
              <p:cNvPr id="87" name="Picture 86">
                <a:hlinkClick r:id="rId3" action="ppaction://hlinksldjump"/>
              </p:cNvPr>
              <p:cNvPicPr>
                <a:picLocks noChangeAspect="1"/>
              </p:cNvPicPr>
              <p:nvPr/>
            </p:nvPicPr>
            <p:blipFill>
              <a:blip r:embed="rId4" cstate="print">
                <a:extLst>
                  <a:ext uri="{28A0092B-C50C-407E-A947-70E740481C1C}">
                    <a14:useLocalDpi xmlns:a14="http://schemas.microsoft.com/office/drawing/2010/main"/>
                  </a:ext>
                </a:extLst>
              </a:blip>
              <a:srcRect t="19505" r="5684" b="15887"/>
              <a:stretch>
                <a:fillRect/>
              </a:stretch>
            </p:blipFill>
            <p:spPr>
              <a:xfrm>
                <a:off x="3931372" y="2919803"/>
                <a:ext cx="1434062" cy="1434062"/>
              </a:xfrm>
              <a:custGeom>
                <a:avLst/>
                <a:gdLst>
                  <a:gd name="connsiteX0" fmla="*/ 717031 w 1434062"/>
                  <a:gd name="connsiteY0" fmla="*/ 0 h 1434062"/>
                  <a:gd name="connsiteX1" fmla="*/ 1434062 w 1434062"/>
                  <a:gd name="connsiteY1" fmla="*/ 717031 h 1434062"/>
                  <a:gd name="connsiteX2" fmla="*/ 717031 w 1434062"/>
                  <a:gd name="connsiteY2" fmla="*/ 1434062 h 1434062"/>
                  <a:gd name="connsiteX3" fmla="*/ 0 w 1434062"/>
                  <a:gd name="connsiteY3" fmla="*/ 717031 h 1434062"/>
                  <a:gd name="connsiteX4" fmla="*/ 717031 w 1434062"/>
                  <a:gd name="connsiteY4" fmla="*/ 0 h 1434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4062" h="1434062">
                    <a:moveTo>
                      <a:pt x="717031" y="0"/>
                    </a:moveTo>
                    <a:cubicBezTo>
                      <a:pt x="1113036" y="0"/>
                      <a:pt x="1434062" y="321026"/>
                      <a:pt x="1434062" y="717031"/>
                    </a:cubicBezTo>
                    <a:cubicBezTo>
                      <a:pt x="1434062" y="1113036"/>
                      <a:pt x="1113036" y="1434062"/>
                      <a:pt x="717031" y="1434062"/>
                    </a:cubicBezTo>
                    <a:cubicBezTo>
                      <a:pt x="321026" y="1434062"/>
                      <a:pt x="0" y="1113036"/>
                      <a:pt x="0" y="717031"/>
                    </a:cubicBezTo>
                    <a:cubicBezTo>
                      <a:pt x="0" y="321026"/>
                      <a:pt x="321026" y="0"/>
                      <a:pt x="717031" y="0"/>
                    </a:cubicBezTo>
                    <a:close/>
                  </a:path>
                </a:pathLst>
              </a:custGeom>
              <a:ln w="28575">
                <a:solidFill>
                  <a:srgbClr val="C3AE55"/>
                </a:solidFill>
              </a:ln>
            </p:spPr>
          </p:pic>
        </p:grpSp>
      </p:grpSp>
      <p:grpSp>
        <p:nvGrpSpPr>
          <p:cNvPr id="110" name="Group 109"/>
          <p:cNvGrpSpPr/>
          <p:nvPr/>
        </p:nvGrpSpPr>
        <p:grpSpPr>
          <a:xfrm>
            <a:off x="413614" y="1573732"/>
            <a:ext cx="8186628" cy="1027095"/>
            <a:chOff x="413614" y="1573732"/>
            <a:chExt cx="8186628" cy="1027095"/>
          </a:xfrm>
        </p:grpSpPr>
        <p:sp>
          <p:nvSpPr>
            <p:cNvPr id="17" name="Rectangle 16"/>
            <p:cNvSpPr/>
            <p:nvPr/>
          </p:nvSpPr>
          <p:spPr>
            <a:xfrm>
              <a:off x="543749" y="1937857"/>
              <a:ext cx="8056493" cy="453005"/>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Twinkl" pitchFamily="2" charset="0"/>
                </a:rPr>
                <a:t>Which Picture Shall We Read Today?</a:t>
              </a:r>
              <a:endParaRPr lang="en-GB" dirty="0"/>
            </a:p>
          </p:txBody>
        </p:sp>
        <p:grpSp>
          <p:nvGrpSpPr>
            <p:cNvPr id="109" name="Group 108"/>
            <p:cNvGrpSpPr/>
            <p:nvPr/>
          </p:nvGrpSpPr>
          <p:grpSpPr>
            <a:xfrm>
              <a:off x="413614" y="1573732"/>
              <a:ext cx="1755507" cy="1027095"/>
              <a:chOff x="413614" y="1573732"/>
              <a:chExt cx="1755507" cy="1027095"/>
            </a:xfrm>
          </p:grpSpPr>
          <p:sp>
            <p:nvSpPr>
              <p:cNvPr id="18" name="Oval 17"/>
              <p:cNvSpPr/>
              <p:nvPr/>
            </p:nvSpPr>
            <p:spPr>
              <a:xfrm>
                <a:off x="734435" y="1759509"/>
                <a:ext cx="841317" cy="841317"/>
              </a:xfrm>
              <a:prstGeom prst="ellipse">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7" name="Picture 46"/>
              <p:cNvPicPr>
                <a:picLocks noChangeAspect="1"/>
              </p:cNvPicPr>
              <p:nvPr/>
            </p:nvPicPr>
            <p:blipFill rotWithShape="1">
              <a:blip r:embed="rId5" cstate="print">
                <a:extLst>
                  <a:ext uri="{28A0092B-C50C-407E-A947-70E740481C1C}">
                    <a14:useLocalDpi xmlns:a14="http://schemas.microsoft.com/office/drawing/2010/main"/>
                  </a:ext>
                </a:extLst>
              </a:blip>
              <a:srcRect t="-1" b="79577"/>
              <a:stretch/>
            </p:blipFill>
            <p:spPr>
              <a:xfrm>
                <a:off x="413614" y="1573732"/>
                <a:ext cx="1755507" cy="556918"/>
              </a:xfrm>
              <a:prstGeom prst="rect">
                <a:avLst/>
              </a:prstGeom>
            </p:spPr>
          </p:pic>
          <p:pic>
            <p:nvPicPr>
              <p:cNvPr id="108" name="Picture 107"/>
              <p:cNvPicPr>
                <a:picLocks noChangeAspect="1"/>
              </p:cNvPicPr>
              <p:nvPr/>
            </p:nvPicPr>
            <p:blipFill>
              <a:blip r:embed="rId5" cstate="print">
                <a:extLst>
                  <a:ext uri="{28A0092B-C50C-407E-A947-70E740481C1C}">
                    <a14:useLocalDpi xmlns:a14="http://schemas.microsoft.com/office/drawing/2010/main"/>
                  </a:ext>
                </a:extLst>
              </a:blip>
              <a:srcRect l="18275" t="6813" r="33800" b="62334"/>
              <a:stretch>
                <a:fillRect/>
              </a:stretch>
            </p:blipFill>
            <p:spPr>
              <a:xfrm>
                <a:off x="734435" y="1759509"/>
                <a:ext cx="841318" cy="841318"/>
              </a:xfrm>
              <a:custGeom>
                <a:avLst/>
                <a:gdLst>
                  <a:gd name="connsiteX0" fmla="*/ 420659 w 841318"/>
                  <a:gd name="connsiteY0" fmla="*/ 0 h 841318"/>
                  <a:gd name="connsiteX1" fmla="*/ 841318 w 841318"/>
                  <a:gd name="connsiteY1" fmla="*/ 420659 h 841318"/>
                  <a:gd name="connsiteX2" fmla="*/ 420659 w 841318"/>
                  <a:gd name="connsiteY2" fmla="*/ 841318 h 841318"/>
                  <a:gd name="connsiteX3" fmla="*/ 0 w 841318"/>
                  <a:gd name="connsiteY3" fmla="*/ 420659 h 841318"/>
                  <a:gd name="connsiteX4" fmla="*/ 420659 w 841318"/>
                  <a:gd name="connsiteY4" fmla="*/ 0 h 841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318" h="841318">
                    <a:moveTo>
                      <a:pt x="420659" y="0"/>
                    </a:moveTo>
                    <a:cubicBezTo>
                      <a:pt x="652983" y="0"/>
                      <a:pt x="841318" y="188335"/>
                      <a:pt x="841318" y="420659"/>
                    </a:cubicBezTo>
                    <a:cubicBezTo>
                      <a:pt x="841318" y="652983"/>
                      <a:pt x="652983" y="841318"/>
                      <a:pt x="420659" y="841318"/>
                    </a:cubicBezTo>
                    <a:cubicBezTo>
                      <a:pt x="188335" y="841318"/>
                      <a:pt x="0" y="652983"/>
                      <a:pt x="0" y="420659"/>
                    </a:cubicBezTo>
                    <a:cubicBezTo>
                      <a:pt x="0" y="188335"/>
                      <a:pt x="188335" y="0"/>
                      <a:pt x="420659" y="0"/>
                    </a:cubicBezTo>
                    <a:close/>
                  </a:path>
                </a:pathLst>
              </a:custGeom>
            </p:spPr>
          </p:pic>
        </p:grpSp>
      </p:grpSp>
      <p:grpSp>
        <p:nvGrpSpPr>
          <p:cNvPr id="114" name="Group 113"/>
          <p:cNvGrpSpPr/>
          <p:nvPr/>
        </p:nvGrpSpPr>
        <p:grpSpPr>
          <a:xfrm>
            <a:off x="6107371" y="2801768"/>
            <a:ext cx="1844382" cy="2530541"/>
            <a:chOff x="6107371" y="2801768"/>
            <a:chExt cx="1844382" cy="2530541"/>
          </a:xfrm>
        </p:grpSpPr>
        <p:sp>
          <p:nvSpPr>
            <p:cNvPr id="63" name="Rounded Rectangle 62">
              <a:hlinkClick r:id="rId6" action="ppaction://hlinksldjump"/>
            </p:cNvPr>
            <p:cNvSpPr/>
            <p:nvPr/>
          </p:nvSpPr>
          <p:spPr>
            <a:xfrm rot="2700000">
              <a:off x="6175907" y="2801768"/>
              <a:ext cx="1700289" cy="1700289"/>
            </a:xfrm>
            <a:prstGeom prst="roundRect">
              <a:avLst>
                <a:gd name="adj" fmla="val 35843"/>
              </a:avLst>
            </a:prstGeom>
            <a:solidFill>
              <a:srgbClr val="ECD56B"/>
            </a:solidFill>
            <a:ln w="28575">
              <a:solidFill>
                <a:srgbClr val="C3AE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ounded Rectangle 61">
              <a:hlinkClick r:id="rId6" action="ppaction://hlinksldjump"/>
            </p:cNvPr>
            <p:cNvSpPr/>
            <p:nvPr/>
          </p:nvSpPr>
          <p:spPr>
            <a:xfrm>
              <a:off x="6107371" y="4647684"/>
              <a:ext cx="1844382" cy="684625"/>
            </a:xfrm>
            <a:prstGeom prst="roundRect">
              <a:avLst>
                <a:gd name="adj" fmla="val 0"/>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t>Wherever a </a:t>
              </a:r>
              <a:r>
                <a:rPr lang="en-GB" i="1" spc="-120" dirty="0"/>
                <a:t>Flower Blooms</a:t>
              </a:r>
            </a:p>
          </p:txBody>
        </p:sp>
        <p:pic>
          <p:nvPicPr>
            <p:cNvPr id="113" name="Picture 112">
              <a:hlinkClick r:id="rId6" action="ppaction://hlinksldjump"/>
            </p:cNvPr>
            <p:cNvPicPr>
              <a:picLocks noChangeAspect="1"/>
            </p:cNvPicPr>
            <p:nvPr/>
          </p:nvPicPr>
          <p:blipFill>
            <a:blip r:embed="rId7">
              <a:extLst>
                <a:ext uri="{28A0092B-C50C-407E-A947-70E740481C1C}">
                  <a14:useLocalDpi xmlns:a14="http://schemas.microsoft.com/office/drawing/2010/main"/>
                </a:ext>
              </a:extLst>
            </a:blip>
            <a:srcRect l="17949" t="32253" r="21694" b="5379"/>
            <a:stretch>
              <a:fillRect/>
            </a:stretch>
          </p:blipFill>
          <p:spPr>
            <a:xfrm>
              <a:off x="6306047" y="2919803"/>
              <a:ext cx="1434062" cy="1434062"/>
            </a:xfrm>
            <a:custGeom>
              <a:avLst/>
              <a:gdLst>
                <a:gd name="connsiteX0" fmla="*/ 717031 w 1434062"/>
                <a:gd name="connsiteY0" fmla="*/ 0 h 1434062"/>
                <a:gd name="connsiteX1" fmla="*/ 1434062 w 1434062"/>
                <a:gd name="connsiteY1" fmla="*/ 717031 h 1434062"/>
                <a:gd name="connsiteX2" fmla="*/ 717031 w 1434062"/>
                <a:gd name="connsiteY2" fmla="*/ 1434062 h 1434062"/>
                <a:gd name="connsiteX3" fmla="*/ 0 w 1434062"/>
                <a:gd name="connsiteY3" fmla="*/ 717031 h 1434062"/>
                <a:gd name="connsiteX4" fmla="*/ 717031 w 1434062"/>
                <a:gd name="connsiteY4" fmla="*/ 0 h 1434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4062" h="1434062">
                  <a:moveTo>
                    <a:pt x="717031" y="0"/>
                  </a:moveTo>
                  <a:cubicBezTo>
                    <a:pt x="1113036" y="0"/>
                    <a:pt x="1434062" y="321026"/>
                    <a:pt x="1434062" y="717031"/>
                  </a:cubicBezTo>
                  <a:cubicBezTo>
                    <a:pt x="1434062" y="1113036"/>
                    <a:pt x="1113036" y="1434062"/>
                    <a:pt x="717031" y="1434062"/>
                  </a:cubicBezTo>
                  <a:cubicBezTo>
                    <a:pt x="321026" y="1434062"/>
                    <a:pt x="0" y="1113036"/>
                    <a:pt x="0" y="717031"/>
                  </a:cubicBezTo>
                  <a:cubicBezTo>
                    <a:pt x="0" y="321026"/>
                    <a:pt x="321026" y="0"/>
                    <a:pt x="717031" y="0"/>
                  </a:cubicBezTo>
                  <a:close/>
                </a:path>
              </a:pathLst>
            </a:custGeom>
            <a:ln w="28575">
              <a:solidFill>
                <a:srgbClr val="C3AE55"/>
              </a:solidFill>
            </a:ln>
          </p:spPr>
        </p:pic>
      </p:grpSp>
      <p:grpSp>
        <p:nvGrpSpPr>
          <p:cNvPr id="117" name="(i) Box"/>
          <p:cNvGrpSpPr/>
          <p:nvPr/>
        </p:nvGrpSpPr>
        <p:grpSpPr>
          <a:xfrm>
            <a:off x="618521" y="5773607"/>
            <a:ext cx="5235142" cy="400110"/>
            <a:chOff x="4332541" y="2676473"/>
            <a:chExt cx="5235142" cy="400110"/>
          </a:xfrm>
        </p:grpSpPr>
        <p:grpSp>
          <p:nvGrpSpPr>
            <p:cNvPr id="118" name="Group 117"/>
            <p:cNvGrpSpPr/>
            <p:nvPr/>
          </p:nvGrpSpPr>
          <p:grpSpPr>
            <a:xfrm>
              <a:off x="4332541" y="2676473"/>
              <a:ext cx="316098" cy="400110"/>
              <a:chOff x="3481431" y="2023175"/>
              <a:chExt cx="423644" cy="536238"/>
            </a:xfrm>
          </p:grpSpPr>
          <p:sp>
            <p:nvSpPr>
              <p:cNvPr id="120" name="Oval 119"/>
              <p:cNvSpPr/>
              <p:nvPr/>
            </p:nvSpPr>
            <p:spPr>
              <a:xfrm>
                <a:off x="3481431" y="2102622"/>
                <a:ext cx="423644" cy="4236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TextBox 120"/>
              <p:cNvSpPr txBox="1"/>
              <p:nvPr/>
            </p:nvSpPr>
            <p:spPr>
              <a:xfrm>
                <a:off x="3535960" y="2023175"/>
                <a:ext cx="192948" cy="536238"/>
              </a:xfrm>
              <a:prstGeom prst="rect">
                <a:avLst/>
              </a:prstGeom>
              <a:noFill/>
            </p:spPr>
            <p:txBody>
              <a:bodyPr wrap="square" rtlCol="0">
                <a:spAutoFit/>
              </a:bodyPr>
              <a:lstStyle/>
              <a:p>
                <a:r>
                  <a:rPr lang="en-GB" sz="2000" b="1" dirty="0" err="1">
                    <a:solidFill>
                      <a:srgbClr val="C3AE55"/>
                    </a:solidFill>
                  </a:rPr>
                  <a:t>i</a:t>
                </a:r>
                <a:endParaRPr lang="en-GB" sz="2000" b="1" dirty="0">
                  <a:solidFill>
                    <a:srgbClr val="C3AE55"/>
                  </a:solidFill>
                </a:endParaRPr>
              </a:p>
            </p:txBody>
          </p:sp>
        </p:grpSp>
        <p:sp>
          <p:nvSpPr>
            <p:cNvPr id="119" name="TextBox 118"/>
            <p:cNvSpPr txBox="1"/>
            <p:nvPr/>
          </p:nvSpPr>
          <p:spPr>
            <a:xfrm>
              <a:off x="4721795" y="2723561"/>
              <a:ext cx="4845888" cy="338554"/>
            </a:xfrm>
            <a:prstGeom prst="rect">
              <a:avLst/>
            </a:prstGeom>
            <a:noFill/>
          </p:spPr>
          <p:txBody>
            <a:bodyPr wrap="square" rtlCol="0">
              <a:spAutoFit/>
            </a:bodyPr>
            <a:lstStyle/>
            <a:p>
              <a:r>
                <a:rPr lang="en-GB" sz="1600" dirty="0">
                  <a:solidFill>
                    <a:schemeClr val="bg1"/>
                  </a:solidFill>
                  <a:latin typeface="Twinkl" pitchFamily="2" charset="0"/>
                </a:rPr>
                <a:t>Click on one of the pictures to get started.</a:t>
              </a:r>
            </a:p>
          </p:txBody>
        </p:sp>
      </p:grpSp>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500"/>
                            </p:stCondLst>
                            <p:childTnLst>
                              <p:par>
                                <p:cTn id="5" presetID="10"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3500"/>
                            </p:stCondLst>
                            <p:childTnLst>
                              <p:par>
                                <p:cTn id="13" presetID="10" presetClass="entr" presetSubtype="0" fill="hold" nodeType="afterEffect">
                                  <p:stCondLst>
                                    <p:cond delay="0"/>
                                  </p:stCondLst>
                                  <p:childTnLst>
                                    <p:set>
                                      <p:cBhvr>
                                        <p:cTn id="14" dur="1" fill="hold">
                                          <p:stCondLst>
                                            <p:cond delay="0"/>
                                          </p:stCondLst>
                                        </p:cTn>
                                        <p:tgtEl>
                                          <p:spTgt spid="110"/>
                                        </p:tgtEl>
                                        <p:attrNameLst>
                                          <p:attrName>style.visibility</p:attrName>
                                        </p:attrNameLst>
                                      </p:cBhvr>
                                      <p:to>
                                        <p:strVal val="visible"/>
                                      </p:to>
                                    </p:set>
                                    <p:animEffect transition="in" filter="fade">
                                      <p:cBhvr>
                                        <p:cTn id="15" dur="500"/>
                                        <p:tgtEl>
                                          <p:spTgt spid="110"/>
                                        </p:tgtEl>
                                      </p:cBhvr>
                                    </p:animEffect>
                                  </p:childTnLst>
                                </p:cTn>
                              </p:par>
                            </p:childTnLst>
                          </p:cTn>
                        </p:par>
                        <p:par>
                          <p:cTn id="16" fill="hold">
                            <p:stCondLst>
                              <p:cond delay="4000"/>
                            </p:stCondLst>
                            <p:childTnLst>
                              <p:par>
                                <p:cTn id="17" presetID="6" presetClass="entr" presetSubtype="32" fill="hold" nodeType="afterEffect">
                                  <p:stCondLst>
                                    <p:cond delay="1000"/>
                                  </p:stCondLst>
                                  <p:childTnLst>
                                    <p:set>
                                      <p:cBhvr>
                                        <p:cTn id="18" dur="1" fill="hold">
                                          <p:stCondLst>
                                            <p:cond delay="0"/>
                                          </p:stCondLst>
                                        </p:cTn>
                                        <p:tgtEl>
                                          <p:spTgt spid="46"/>
                                        </p:tgtEl>
                                        <p:attrNameLst>
                                          <p:attrName>style.visibility</p:attrName>
                                        </p:attrNameLst>
                                      </p:cBhvr>
                                      <p:to>
                                        <p:strVal val="visible"/>
                                      </p:to>
                                    </p:set>
                                    <p:animEffect transition="in" filter="circle(out)">
                                      <p:cBhvr>
                                        <p:cTn id="19" dur="500"/>
                                        <p:tgtEl>
                                          <p:spTgt spid="46"/>
                                        </p:tgtEl>
                                      </p:cBhvr>
                                    </p:animEffect>
                                  </p:childTnLst>
                                </p:cTn>
                              </p:par>
                            </p:childTnLst>
                          </p:cTn>
                        </p:par>
                        <p:par>
                          <p:cTn id="20" fill="hold">
                            <p:stCondLst>
                              <p:cond delay="5500"/>
                            </p:stCondLst>
                            <p:childTnLst>
                              <p:par>
                                <p:cTn id="21" presetID="6" presetClass="entr" presetSubtype="32" fill="hold" nodeType="afterEffect">
                                  <p:stCondLst>
                                    <p:cond delay="1000"/>
                                  </p:stCondLst>
                                  <p:childTnLst>
                                    <p:set>
                                      <p:cBhvr>
                                        <p:cTn id="22" dur="1" fill="hold">
                                          <p:stCondLst>
                                            <p:cond delay="0"/>
                                          </p:stCondLst>
                                        </p:cTn>
                                        <p:tgtEl>
                                          <p:spTgt spid="116"/>
                                        </p:tgtEl>
                                        <p:attrNameLst>
                                          <p:attrName>style.visibility</p:attrName>
                                        </p:attrNameLst>
                                      </p:cBhvr>
                                      <p:to>
                                        <p:strVal val="visible"/>
                                      </p:to>
                                    </p:set>
                                    <p:animEffect transition="in" filter="circle(out)">
                                      <p:cBhvr>
                                        <p:cTn id="23" dur="500"/>
                                        <p:tgtEl>
                                          <p:spTgt spid="116"/>
                                        </p:tgtEl>
                                      </p:cBhvr>
                                    </p:animEffect>
                                  </p:childTnLst>
                                </p:cTn>
                              </p:par>
                            </p:childTnLst>
                          </p:cTn>
                        </p:par>
                        <p:par>
                          <p:cTn id="24" fill="hold">
                            <p:stCondLst>
                              <p:cond delay="7000"/>
                            </p:stCondLst>
                            <p:childTnLst>
                              <p:par>
                                <p:cTn id="25" presetID="6" presetClass="entr" presetSubtype="32" fill="hold" nodeType="afterEffect">
                                  <p:stCondLst>
                                    <p:cond delay="1000"/>
                                  </p:stCondLst>
                                  <p:childTnLst>
                                    <p:set>
                                      <p:cBhvr>
                                        <p:cTn id="26" dur="1" fill="hold">
                                          <p:stCondLst>
                                            <p:cond delay="0"/>
                                          </p:stCondLst>
                                        </p:cTn>
                                        <p:tgtEl>
                                          <p:spTgt spid="114"/>
                                        </p:tgtEl>
                                        <p:attrNameLst>
                                          <p:attrName>style.visibility</p:attrName>
                                        </p:attrNameLst>
                                      </p:cBhvr>
                                      <p:to>
                                        <p:strVal val="visible"/>
                                      </p:to>
                                    </p:set>
                                    <p:animEffect transition="in" filter="circle(out)">
                                      <p:cBhvr>
                                        <p:cTn id="27" dur="500"/>
                                        <p:tgtEl>
                                          <p:spTgt spid="114"/>
                                        </p:tgtEl>
                                      </p:cBhvr>
                                    </p:animEffect>
                                  </p:childTnLst>
                                </p:cTn>
                              </p:par>
                            </p:childTnLst>
                          </p:cTn>
                        </p:par>
                        <p:par>
                          <p:cTn id="28" fill="hold">
                            <p:stCondLst>
                              <p:cond delay="8500"/>
                            </p:stCondLst>
                            <p:childTnLst>
                              <p:par>
                                <p:cTn id="29" presetID="10" presetClass="entr" presetSubtype="0" fill="hold" nodeType="afterEffect">
                                  <p:stCondLst>
                                    <p:cond delay="5000"/>
                                  </p:stCondLst>
                                  <p:childTnLst>
                                    <p:set>
                                      <p:cBhvr>
                                        <p:cTn id="30" dur="1" fill="hold">
                                          <p:stCondLst>
                                            <p:cond delay="0"/>
                                          </p:stCondLst>
                                        </p:cTn>
                                        <p:tgtEl>
                                          <p:spTgt spid="117"/>
                                        </p:tgtEl>
                                        <p:attrNameLst>
                                          <p:attrName>style.visibility</p:attrName>
                                        </p:attrNameLst>
                                      </p:cBhvr>
                                      <p:to>
                                        <p:strVal val="visible"/>
                                      </p:to>
                                    </p:set>
                                    <p:animEffect transition="in" filter="fade">
                                      <p:cBhvr>
                                        <p:cTn id="31" dur="500"/>
                                        <p:tgtEl>
                                          <p:spTgt spid="117"/>
                                        </p:tgtEl>
                                      </p:cBhvr>
                                    </p:animEffect>
                                  </p:childTnLst>
                                </p:cTn>
                              </p:par>
                            </p:childTnLst>
                          </p:cTn>
                        </p:par>
                        <p:par>
                          <p:cTn id="32" fill="hold">
                            <p:stCondLst>
                              <p:cond delay="14000"/>
                            </p:stCondLst>
                            <p:childTnLst>
                              <p:par>
                                <p:cTn id="33" presetID="10" presetClass="entr" presetSubtype="0" fill="hold" grpId="0" nodeType="afterEffect">
                                  <p:stCondLst>
                                    <p:cond delay="3000"/>
                                  </p:stCondLst>
                                  <p:childTnLst>
                                    <p:set>
                                      <p:cBhvr>
                                        <p:cTn id="34" dur="1" fill="hold">
                                          <p:stCondLst>
                                            <p:cond delay="0"/>
                                          </p:stCondLst>
                                        </p:cTn>
                                        <p:tgtEl>
                                          <p:spTgt spid="59"/>
                                        </p:tgtEl>
                                        <p:attrNameLst>
                                          <p:attrName>style.visibility</p:attrName>
                                        </p:attrNameLst>
                                      </p:cBhvr>
                                      <p:to>
                                        <p:strVal val="visible"/>
                                      </p:to>
                                    </p:set>
                                    <p:animEffect transition="in" filter="fade">
                                      <p:cBhvr>
                                        <p:cTn id="35" dur="500"/>
                                        <p:tgtEl>
                                          <p:spTgt spid="59"/>
                                        </p:tgtEl>
                                      </p:cBhvr>
                                    </p:animEffect>
                                  </p:childTnLst>
                                </p:cTn>
                              </p:par>
                              <p:par>
                                <p:cTn id="36" presetID="10" presetClass="exit" presetSubtype="0" fill="hold" nodeType="withEffect">
                                  <p:stCondLst>
                                    <p:cond delay="7000"/>
                                  </p:stCondLst>
                                  <p:childTnLst>
                                    <p:animEffect transition="out" filter="fade">
                                      <p:cBhvr>
                                        <p:cTn id="37" dur="500"/>
                                        <p:tgtEl>
                                          <p:spTgt spid="117"/>
                                        </p:tgtEl>
                                      </p:cBhvr>
                                    </p:animEffect>
                                    <p:set>
                                      <p:cBhvr>
                                        <p:cTn id="38" dur="1" fill="hold">
                                          <p:stCondLst>
                                            <p:cond delay="499"/>
                                          </p:stCondLst>
                                        </p:cTn>
                                        <p:tgtEl>
                                          <p:spTgt spid="1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DUMMY"/>
          <p:cNvSpPr/>
          <p:nvPr/>
        </p:nvSpPr>
        <p:spPr>
          <a:xfrm>
            <a:off x="1471419" y="1179683"/>
            <a:ext cx="78602" cy="4666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BG"/>
          <p:cNvGrpSpPr/>
          <p:nvPr/>
        </p:nvGrpSpPr>
        <p:grpSpPr>
          <a:xfrm>
            <a:off x="543750" y="838999"/>
            <a:ext cx="8056493" cy="5534505"/>
            <a:chOff x="543750" y="838999"/>
            <a:chExt cx="8056493" cy="5534505"/>
          </a:xfrm>
        </p:grpSpPr>
        <p:grpSp>
          <p:nvGrpSpPr>
            <p:cNvPr id="23" name="Group 22"/>
            <p:cNvGrpSpPr/>
            <p:nvPr/>
          </p:nvGrpSpPr>
          <p:grpSpPr>
            <a:xfrm>
              <a:off x="543753" y="838999"/>
              <a:ext cx="8056489" cy="5008128"/>
              <a:chOff x="543751" y="838999"/>
              <a:chExt cx="8056491" cy="5008128"/>
            </a:xfrm>
            <a:solidFill>
              <a:srgbClr val="F5E9B0"/>
            </a:solidFill>
          </p:grpSpPr>
          <p:sp>
            <p:nvSpPr>
              <p:cNvPr id="24" name="Rectangle 23"/>
              <p:cNvSpPr/>
              <p:nvPr/>
            </p:nvSpPr>
            <p:spPr>
              <a:xfrm>
                <a:off x="543753" y="838999"/>
                <a:ext cx="8056489" cy="5008128"/>
              </a:xfrm>
              <a:prstGeom prst="rect">
                <a:avLst/>
              </a:prstGeom>
              <a:solidFill>
                <a:srgbClr val="C5E5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543751" y="1253999"/>
                <a:ext cx="1522268" cy="765045"/>
                <a:chOff x="543751" y="1469990"/>
                <a:chExt cx="1043302" cy="524332"/>
              </a:xfrm>
              <a:grpFill/>
            </p:grpSpPr>
            <p:sp>
              <p:nvSpPr>
                <p:cNvPr id="26" name="Right Triangle 25"/>
                <p:cNvSpPr/>
                <p:nvPr/>
              </p:nvSpPr>
              <p:spPr>
                <a:xfrm rot="5400000">
                  <a:off x="543751" y="1469990"/>
                  <a:ext cx="521651" cy="521651"/>
                </a:xfrm>
                <a:prstGeom prst="rtTriangle">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Triangle 26"/>
                <p:cNvSpPr/>
                <p:nvPr/>
              </p:nvSpPr>
              <p:spPr>
                <a:xfrm rot="16200000">
                  <a:off x="543751" y="1469990"/>
                  <a:ext cx="521651" cy="521651"/>
                </a:xfrm>
                <a:prstGeom prst="rtTriangle">
                  <a:avLst/>
                </a:prstGeom>
                <a:solidFill>
                  <a:srgbClr val="8ACBC0">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Triangle 27"/>
                <p:cNvSpPr/>
                <p:nvPr/>
              </p:nvSpPr>
              <p:spPr>
                <a:xfrm rot="5400000">
                  <a:off x="1065402" y="1472671"/>
                  <a:ext cx="521651" cy="521651"/>
                </a:xfrm>
                <a:prstGeom prst="rtTriangle">
                  <a:avLst/>
                </a:prstGeom>
                <a:solidFill>
                  <a:srgbClr val="8ACBC0">
                    <a:alpha val="2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 name="Right Triangle 11"/>
            <p:cNvSpPr/>
            <p:nvPr/>
          </p:nvSpPr>
          <p:spPr>
            <a:xfrm>
              <a:off x="543752" y="4752882"/>
              <a:ext cx="891497" cy="891497"/>
            </a:xfrm>
            <a:prstGeom prst="rtTriangle">
              <a:avLst/>
            </a:prstGeom>
            <a:solidFill>
              <a:srgbClr val="8ACBC0">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Triangle 34"/>
            <p:cNvSpPr/>
            <p:nvPr/>
          </p:nvSpPr>
          <p:spPr>
            <a:xfrm rot="10800000">
              <a:off x="543750" y="4669989"/>
              <a:ext cx="528641" cy="528641"/>
            </a:xfrm>
            <a:prstGeom prst="rtTriangle">
              <a:avLst/>
            </a:prstGeom>
            <a:solidFill>
              <a:srgbClr val="8ACBC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543754" y="5648290"/>
              <a:ext cx="8056489" cy="725214"/>
            </a:xfrm>
            <a:custGeom>
              <a:avLst/>
              <a:gdLst>
                <a:gd name="connsiteX0" fmla="*/ 0 w 8177860"/>
                <a:gd name="connsiteY0" fmla="*/ 0 h 725214"/>
                <a:gd name="connsiteX1" fmla="*/ 120871 w 8177860"/>
                <a:gd name="connsiteY1" fmla="*/ 0 h 725214"/>
                <a:gd name="connsiteX2" fmla="*/ 8056989 w 8177860"/>
                <a:gd name="connsiteY2" fmla="*/ 0 h 725214"/>
                <a:gd name="connsiteX3" fmla="*/ 8177860 w 8177860"/>
                <a:gd name="connsiteY3" fmla="*/ 0 h 725214"/>
                <a:gd name="connsiteX4" fmla="*/ 8177860 w 8177860"/>
                <a:gd name="connsiteY4" fmla="*/ 120871 h 725214"/>
                <a:gd name="connsiteX5" fmla="*/ 8177860 w 8177860"/>
                <a:gd name="connsiteY5" fmla="*/ 198317 h 725214"/>
                <a:gd name="connsiteX6" fmla="*/ 8177860 w 8177860"/>
                <a:gd name="connsiteY6" fmla="*/ 604343 h 725214"/>
                <a:gd name="connsiteX7" fmla="*/ 8056989 w 8177860"/>
                <a:gd name="connsiteY7" fmla="*/ 725214 h 725214"/>
                <a:gd name="connsiteX8" fmla="*/ 120871 w 8177860"/>
                <a:gd name="connsiteY8" fmla="*/ 725214 h 725214"/>
                <a:gd name="connsiteX9" fmla="*/ 0 w 8177860"/>
                <a:gd name="connsiteY9" fmla="*/ 604343 h 725214"/>
                <a:gd name="connsiteX10" fmla="*/ 0 w 8177860"/>
                <a:gd name="connsiteY10" fmla="*/ 198317 h 725214"/>
                <a:gd name="connsiteX11" fmla="*/ 0 w 8177860"/>
                <a:gd name="connsiteY11" fmla="*/ 120871 h 725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77860" h="725214">
                  <a:moveTo>
                    <a:pt x="0" y="0"/>
                  </a:moveTo>
                  <a:lnTo>
                    <a:pt x="120871" y="0"/>
                  </a:lnTo>
                  <a:lnTo>
                    <a:pt x="8056989" y="0"/>
                  </a:lnTo>
                  <a:lnTo>
                    <a:pt x="8177860" y="0"/>
                  </a:lnTo>
                  <a:lnTo>
                    <a:pt x="8177860" y="120871"/>
                  </a:lnTo>
                  <a:lnTo>
                    <a:pt x="8177860" y="198317"/>
                  </a:lnTo>
                  <a:lnTo>
                    <a:pt x="8177860" y="604343"/>
                  </a:lnTo>
                  <a:cubicBezTo>
                    <a:pt x="8177860" y="671098"/>
                    <a:pt x="8123744" y="725214"/>
                    <a:pt x="8056989" y="725214"/>
                  </a:cubicBezTo>
                  <a:lnTo>
                    <a:pt x="120871" y="725214"/>
                  </a:lnTo>
                  <a:cubicBezTo>
                    <a:pt x="54116" y="725214"/>
                    <a:pt x="0" y="671098"/>
                    <a:pt x="0" y="604343"/>
                  </a:cubicBezTo>
                  <a:lnTo>
                    <a:pt x="0" y="198317"/>
                  </a:lnTo>
                  <a:lnTo>
                    <a:pt x="0" y="120871"/>
                  </a:ln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TITLE"/>
          <p:cNvGrpSpPr/>
          <p:nvPr/>
        </p:nvGrpSpPr>
        <p:grpSpPr>
          <a:xfrm>
            <a:off x="543755" y="478894"/>
            <a:ext cx="8056489" cy="994306"/>
            <a:chOff x="543755" y="478894"/>
            <a:chExt cx="8056489" cy="994306"/>
          </a:xfrm>
        </p:grpSpPr>
        <p:sp>
          <p:nvSpPr>
            <p:cNvPr id="55" name="TITLE"/>
            <p:cNvSpPr/>
            <p:nvPr/>
          </p:nvSpPr>
          <p:spPr>
            <a:xfrm>
              <a:off x="543755" y="478894"/>
              <a:ext cx="8056489" cy="994306"/>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ITLE"/>
            <p:cNvSpPr txBox="1">
              <a:spLocks/>
            </p:cNvSpPr>
            <p:nvPr/>
          </p:nvSpPr>
          <p:spPr>
            <a:xfrm>
              <a:off x="543756" y="478894"/>
              <a:ext cx="805648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3600" i="1" dirty="0">
                  <a:solidFill>
                    <a:schemeClr val="bg1"/>
                  </a:solidFill>
                  <a:latin typeface="+mn-lt"/>
                </a:rPr>
                <a:t>The Hope Hunters</a:t>
              </a:r>
              <a:endParaRPr lang="en-GB" sz="3600" i="1" dirty="0">
                <a:solidFill>
                  <a:schemeClr val="bg1"/>
                </a:solidFill>
                <a:latin typeface="+mn-lt"/>
              </a:endParaRPr>
            </a:p>
          </p:txBody>
        </p:sp>
      </p:grpSp>
      <p:sp>
        <p:nvSpPr>
          <p:cNvPr id="54" name="TITLE"/>
          <p:cNvSpPr/>
          <p:nvPr/>
        </p:nvSpPr>
        <p:spPr>
          <a:xfrm>
            <a:off x="618521" y="550258"/>
            <a:ext cx="7906959" cy="848368"/>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43749" y="3639823"/>
            <a:ext cx="8056493" cy="2004556"/>
          </a:xfrm>
          <a:prstGeom prst="rect">
            <a:avLst/>
          </a:prstGeom>
          <a:solidFill>
            <a:srgbClr val="A9D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NEXT BUTTON">
            <a:hlinkClick r:id="rId2" action="ppaction://hlinksldjump"/>
          </p:cNvPr>
          <p:cNvSpPr/>
          <p:nvPr/>
        </p:nvSpPr>
        <p:spPr>
          <a:xfrm>
            <a:off x="618521" y="5724827"/>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Back to Menu</a:t>
            </a:r>
            <a:endParaRPr lang="en-GB" b="1" dirty="0">
              <a:solidFill>
                <a:srgbClr val="C3AE55"/>
              </a:solidFill>
            </a:endParaRPr>
          </a:p>
        </p:txBody>
      </p:sp>
      <p:grpSp>
        <p:nvGrpSpPr>
          <p:cNvPr id="33" name="(i) Box"/>
          <p:cNvGrpSpPr/>
          <p:nvPr/>
        </p:nvGrpSpPr>
        <p:grpSpPr>
          <a:xfrm>
            <a:off x="4246477" y="2741106"/>
            <a:ext cx="4190020" cy="865267"/>
            <a:chOff x="4332541" y="2676473"/>
            <a:chExt cx="4190020" cy="865267"/>
          </a:xfrm>
        </p:grpSpPr>
        <p:grpSp>
          <p:nvGrpSpPr>
            <p:cNvPr id="13" name="Group 12"/>
            <p:cNvGrpSpPr/>
            <p:nvPr/>
          </p:nvGrpSpPr>
          <p:grpSpPr>
            <a:xfrm>
              <a:off x="4332541" y="2676473"/>
              <a:ext cx="316098" cy="400110"/>
              <a:chOff x="3481431" y="2023175"/>
              <a:chExt cx="423644" cy="536238"/>
            </a:xfrm>
          </p:grpSpPr>
          <p:sp>
            <p:nvSpPr>
              <p:cNvPr id="9" name="Oval 8"/>
              <p:cNvSpPr/>
              <p:nvPr/>
            </p:nvSpPr>
            <p:spPr>
              <a:xfrm>
                <a:off x="3481431" y="2102622"/>
                <a:ext cx="423644" cy="423644"/>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535960" y="2023175"/>
                <a:ext cx="192948" cy="536238"/>
              </a:xfrm>
              <a:prstGeom prst="rect">
                <a:avLst/>
              </a:prstGeom>
              <a:noFill/>
            </p:spPr>
            <p:txBody>
              <a:bodyPr wrap="square" rtlCol="0">
                <a:spAutoFit/>
              </a:bodyPr>
              <a:lstStyle/>
              <a:p>
                <a:r>
                  <a:rPr lang="en-GB" sz="2000" b="1" dirty="0" err="1">
                    <a:solidFill>
                      <a:srgbClr val="C5E5E0"/>
                    </a:solidFill>
                  </a:rPr>
                  <a:t>i</a:t>
                </a:r>
                <a:endParaRPr lang="en-GB" sz="2000" b="1" dirty="0">
                  <a:solidFill>
                    <a:srgbClr val="C5E5E0"/>
                  </a:solidFill>
                </a:endParaRPr>
              </a:p>
            </p:txBody>
          </p:sp>
        </p:grpSp>
        <p:sp>
          <p:nvSpPr>
            <p:cNvPr id="15" name="TextBox 14"/>
            <p:cNvSpPr txBox="1"/>
            <p:nvPr/>
          </p:nvSpPr>
          <p:spPr>
            <a:xfrm>
              <a:off x="4721795" y="2710743"/>
              <a:ext cx="3800766" cy="830997"/>
            </a:xfrm>
            <a:prstGeom prst="rect">
              <a:avLst/>
            </a:prstGeom>
            <a:noFill/>
          </p:spPr>
          <p:txBody>
            <a:bodyPr wrap="square" rtlCol="0">
              <a:spAutoFit/>
            </a:bodyPr>
            <a:lstStyle/>
            <a:p>
              <a:r>
                <a:rPr lang="en-GB" sz="1600" dirty="0">
                  <a:solidFill>
                    <a:srgbClr val="25B7BC"/>
                  </a:solidFill>
                  <a:latin typeface="Twinkl" pitchFamily="2" charset="0"/>
                </a:rPr>
                <a:t>Click on each member of the Totally </a:t>
              </a:r>
              <a:r>
                <a:rPr lang="en-GB" sz="1600" dirty="0" err="1">
                  <a:solidFill>
                    <a:srgbClr val="25B7BC"/>
                  </a:solidFill>
                  <a:latin typeface="Twinkl" pitchFamily="2" charset="0"/>
                </a:rPr>
                <a:t>Pawsome</a:t>
              </a:r>
              <a:r>
                <a:rPr lang="en-GB" sz="1600" dirty="0">
                  <a:solidFill>
                    <a:srgbClr val="25B7BC"/>
                  </a:solidFill>
                  <a:latin typeface="Twinkl" pitchFamily="2" charset="0"/>
                </a:rPr>
                <a:t> Gang and help them to read the picture.</a:t>
              </a:r>
            </a:p>
          </p:txBody>
        </p:sp>
      </p:grpSp>
      <p:sp>
        <p:nvSpPr>
          <p:cNvPr id="125" name="Rectangle 124"/>
          <p:cNvSpPr/>
          <p:nvPr/>
        </p:nvSpPr>
        <p:spPr>
          <a:xfrm>
            <a:off x="543749" y="1473200"/>
            <a:ext cx="8056493" cy="1173181"/>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election Container"/>
          <p:cNvSpPr/>
          <p:nvPr/>
        </p:nvSpPr>
        <p:spPr>
          <a:xfrm>
            <a:off x="4261607" y="3699372"/>
            <a:ext cx="4204644" cy="1854104"/>
          </a:xfrm>
          <a:prstGeom prst="roundRect">
            <a:avLst>
              <a:gd name="adj" fmla="val 769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90000"/>
                  <a:lumOff val="10000"/>
                </a:schemeClr>
              </a:solidFill>
            </a:endParaRPr>
          </a:p>
        </p:txBody>
      </p:sp>
      <p:cxnSp>
        <p:nvCxnSpPr>
          <p:cNvPr id="20" name="Straight Connector 19"/>
          <p:cNvCxnSpPr/>
          <p:nvPr/>
        </p:nvCxnSpPr>
        <p:spPr>
          <a:xfrm>
            <a:off x="4261607" y="4305106"/>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4261607" y="4935679"/>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24" name="IMG"/>
          <p:cNvPicPr>
            <a:picLocks noChangeAspect="1"/>
          </p:cNvPicPr>
          <p:nvPr/>
        </p:nvPicPr>
        <p:blipFill>
          <a:blip r:embed="rId3"/>
          <a:stretch>
            <a:fillRect/>
          </a:stretch>
        </p:blipFill>
        <p:spPr>
          <a:xfrm>
            <a:off x="804599" y="1600584"/>
            <a:ext cx="3196950" cy="2543028"/>
          </a:xfrm>
          <a:prstGeom prst="rect">
            <a:avLst/>
          </a:prstGeom>
        </p:spPr>
      </p:pic>
      <p:sp>
        <p:nvSpPr>
          <p:cNvPr id="83" name="Zoom In">
            <a:hlinkClick r:id="rId4" action="ppaction://hlinksldjump"/>
          </p:cNvPr>
          <p:cNvSpPr/>
          <p:nvPr/>
        </p:nvSpPr>
        <p:spPr>
          <a:xfrm>
            <a:off x="3651874" y="1727932"/>
            <a:ext cx="233117" cy="233117"/>
          </a:xfrm>
          <a:custGeom>
            <a:avLst/>
            <a:gdLst>
              <a:gd name="connsiteX0" fmla="*/ 272640 w 637564"/>
              <a:gd name="connsiteY0" fmla="*/ 82365 h 637564"/>
              <a:gd name="connsiteX1" fmla="*/ 272640 w 637564"/>
              <a:gd name="connsiteY1" fmla="*/ 272641 h 637564"/>
              <a:gd name="connsiteX2" fmla="*/ 78566 w 637564"/>
              <a:gd name="connsiteY2" fmla="*/ 272641 h 637564"/>
              <a:gd name="connsiteX3" fmla="*/ 78566 w 637564"/>
              <a:gd name="connsiteY3" fmla="*/ 364920 h 637564"/>
              <a:gd name="connsiteX4" fmla="*/ 272640 w 637564"/>
              <a:gd name="connsiteY4" fmla="*/ 364920 h 637564"/>
              <a:gd name="connsiteX5" fmla="*/ 272640 w 637564"/>
              <a:gd name="connsiteY5" fmla="*/ 562791 h 637564"/>
              <a:gd name="connsiteX6" fmla="*/ 364919 w 637564"/>
              <a:gd name="connsiteY6" fmla="*/ 562791 h 637564"/>
              <a:gd name="connsiteX7" fmla="*/ 364919 w 637564"/>
              <a:gd name="connsiteY7" fmla="*/ 364920 h 637564"/>
              <a:gd name="connsiteX8" fmla="*/ 558992 w 637564"/>
              <a:gd name="connsiteY8" fmla="*/ 364920 h 637564"/>
              <a:gd name="connsiteX9" fmla="*/ 558992 w 637564"/>
              <a:gd name="connsiteY9" fmla="*/ 272641 h 637564"/>
              <a:gd name="connsiteX10" fmla="*/ 364919 w 637564"/>
              <a:gd name="connsiteY10" fmla="*/ 272641 h 637564"/>
              <a:gd name="connsiteX11" fmla="*/ 364919 w 637564"/>
              <a:gd name="connsiteY11" fmla="*/ 82365 h 637564"/>
              <a:gd name="connsiteX12" fmla="*/ 318782 w 637564"/>
              <a:gd name="connsiteY12" fmla="*/ 0 h 637564"/>
              <a:gd name="connsiteX13" fmla="*/ 637564 w 637564"/>
              <a:gd name="connsiteY13" fmla="*/ 318782 h 637564"/>
              <a:gd name="connsiteX14" fmla="*/ 318782 w 637564"/>
              <a:gd name="connsiteY14" fmla="*/ 637564 h 637564"/>
              <a:gd name="connsiteX15" fmla="*/ 0 w 637564"/>
              <a:gd name="connsiteY15" fmla="*/ 318782 h 637564"/>
              <a:gd name="connsiteX16" fmla="*/ 318782 w 637564"/>
              <a:gd name="connsiteY16" fmla="*/ 0 h 637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37564" h="637564">
                <a:moveTo>
                  <a:pt x="272640" y="82365"/>
                </a:moveTo>
                <a:lnTo>
                  <a:pt x="272640" y="272641"/>
                </a:lnTo>
                <a:lnTo>
                  <a:pt x="78566" y="272641"/>
                </a:lnTo>
                <a:lnTo>
                  <a:pt x="78566" y="364920"/>
                </a:lnTo>
                <a:lnTo>
                  <a:pt x="272640" y="364920"/>
                </a:lnTo>
                <a:lnTo>
                  <a:pt x="272640" y="562791"/>
                </a:lnTo>
                <a:lnTo>
                  <a:pt x="364919" y="562791"/>
                </a:lnTo>
                <a:lnTo>
                  <a:pt x="364919" y="364920"/>
                </a:lnTo>
                <a:lnTo>
                  <a:pt x="558992" y="364920"/>
                </a:lnTo>
                <a:lnTo>
                  <a:pt x="558992" y="272641"/>
                </a:lnTo>
                <a:lnTo>
                  <a:pt x="364919" y="272641"/>
                </a:lnTo>
                <a:lnTo>
                  <a:pt x="364919" y="82365"/>
                </a:lnTo>
                <a:close/>
                <a:moveTo>
                  <a:pt x="318782" y="0"/>
                </a:moveTo>
                <a:cubicBezTo>
                  <a:pt x="494840" y="0"/>
                  <a:pt x="637564" y="142724"/>
                  <a:pt x="637564" y="318782"/>
                </a:cubicBezTo>
                <a:cubicBezTo>
                  <a:pt x="637564" y="494840"/>
                  <a:pt x="494840" y="637564"/>
                  <a:pt x="318782" y="637564"/>
                </a:cubicBezTo>
                <a:cubicBezTo>
                  <a:pt x="142724" y="637564"/>
                  <a:pt x="0" y="494840"/>
                  <a:pt x="0" y="318782"/>
                </a:cubicBezTo>
                <a:cubicBezTo>
                  <a:pt x="0" y="142724"/>
                  <a:pt x="142724" y="0"/>
                  <a:pt x="318782" y="0"/>
                </a:cubicBezTo>
                <a:close/>
              </a:path>
            </a:pathLst>
          </a:cu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SELECT] Rex Retriever"/>
          <p:cNvSpPr/>
          <p:nvPr/>
        </p:nvSpPr>
        <p:spPr>
          <a:xfrm>
            <a:off x="4261607" y="3699373"/>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SELECT] Arlo the Author"/>
          <p:cNvSpPr/>
          <p:nvPr/>
        </p:nvSpPr>
        <p:spPr>
          <a:xfrm>
            <a:off x="4258040" y="4312328"/>
            <a:ext cx="4206169" cy="621981"/>
          </a:xfrm>
          <a:prstGeom prst="rect">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SELECT] Predicting Pip"/>
          <p:cNvSpPr/>
          <p:nvPr/>
        </p:nvSpPr>
        <p:spPr>
          <a:xfrm rot="10800000">
            <a:off x="4259566" y="4934309"/>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1" name="Rex Retriever"/>
          <p:cNvGrpSpPr/>
          <p:nvPr/>
        </p:nvGrpSpPr>
        <p:grpSpPr>
          <a:xfrm>
            <a:off x="4401216" y="3815225"/>
            <a:ext cx="4065799" cy="535863"/>
            <a:chOff x="4401216" y="3815225"/>
            <a:chExt cx="4065799" cy="535863"/>
          </a:xfrm>
        </p:grpSpPr>
        <p:sp>
          <p:nvSpPr>
            <p:cNvPr id="30" name="TextBox 29"/>
            <p:cNvSpPr txBox="1"/>
            <p:nvPr/>
          </p:nvSpPr>
          <p:spPr>
            <a:xfrm>
              <a:off x="4928691" y="3827183"/>
              <a:ext cx="3538324" cy="369332"/>
            </a:xfrm>
            <a:prstGeom prst="rect">
              <a:avLst/>
            </a:prstGeom>
            <a:noFill/>
          </p:spPr>
          <p:txBody>
            <a:bodyPr wrap="square" rtlCol="0">
              <a:spAutoFit/>
            </a:bodyPr>
            <a:lstStyle/>
            <a:p>
              <a:r>
                <a:rPr lang="en-GB" b="1" spc="-30" dirty="0"/>
                <a:t>Rex Retriever </a:t>
              </a:r>
              <a:r>
                <a:rPr lang="en-GB" sz="1600" spc="-30" dirty="0">
                  <a:solidFill>
                    <a:schemeClr val="bg1">
                      <a:lumMod val="85000"/>
                    </a:schemeClr>
                  </a:solidFill>
                </a:rPr>
                <a:t>wants to know…</a:t>
              </a:r>
              <a:endParaRPr lang="en-GB" spc="-30" dirty="0">
                <a:solidFill>
                  <a:schemeClr val="bg1">
                    <a:lumMod val="85000"/>
                  </a:schemeClr>
                </a:solidFill>
              </a:endParaRPr>
            </a:p>
          </p:txBody>
        </p:sp>
        <p:grpSp>
          <p:nvGrpSpPr>
            <p:cNvPr id="108" name="Group 107"/>
            <p:cNvGrpSpPr/>
            <p:nvPr/>
          </p:nvGrpSpPr>
          <p:grpSpPr>
            <a:xfrm>
              <a:off x="4401216" y="3815225"/>
              <a:ext cx="675931" cy="535863"/>
              <a:chOff x="2595046" y="2862246"/>
              <a:chExt cx="675931" cy="535863"/>
            </a:xfrm>
          </p:grpSpPr>
          <p:sp>
            <p:nvSpPr>
              <p:cNvPr id="109" name="Rounded Rectangle 108"/>
              <p:cNvSpPr/>
              <p:nvPr/>
            </p:nvSpPr>
            <p:spPr>
              <a:xfrm>
                <a:off x="2596861" y="2862246"/>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0" name="Picture 109"/>
              <p:cNvPicPr>
                <a:picLocks noChangeAspect="1"/>
              </p:cNvPicPr>
              <p:nvPr/>
            </p:nvPicPr>
            <p:blipFill rotWithShape="1">
              <a:blip r:embed="rId5" cstate="print">
                <a:extLst>
                  <a:ext uri="{28A0092B-C50C-407E-A947-70E740481C1C}">
                    <a14:useLocalDpi xmlns:a14="http://schemas.microsoft.com/office/drawing/2010/main"/>
                  </a:ext>
                </a:extLst>
              </a:blip>
              <a:srcRect l="66617" t="37099" r="-11078" b="13654"/>
              <a:stretch/>
            </p:blipFill>
            <p:spPr>
              <a:xfrm>
                <a:off x="2780270" y="2862247"/>
                <a:ext cx="490707" cy="535862"/>
              </a:xfrm>
              <a:prstGeom prst="rect">
                <a:avLst/>
              </a:prstGeom>
            </p:spPr>
          </p:pic>
          <p:pic>
            <p:nvPicPr>
              <p:cNvPr id="111" name="Picture 110"/>
              <p:cNvPicPr>
                <a:picLocks noChangeAspect="1"/>
              </p:cNvPicPr>
              <p:nvPr/>
            </p:nvPicPr>
            <p:blipFill>
              <a:blip r:embed="rId6" cstate="print">
                <a:extLst>
                  <a:ext uri="{28A0092B-C50C-407E-A947-70E740481C1C}">
                    <a14:useLocalDpi xmlns:a14="http://schemas.microsoft.com/office/drawing/2010/main"/>
                  </a:ext>
                </a:extLst>
              </a:blip>
              <a:srcRect l="50000" t="37099" r="7459" b="26058"/>
              <a:stretch>
                <a:fillRect/>
              </a:stretch>
            </p:blipFill>
            <p:spPr>
              <a:xfrm>
                <a:off x="2595046" y="2862246"/>
                <a:ext cx="469514" cy="400896"/>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nvGrpSpPr>
          <p:cNvPr id="122" name="Arlo the Author"/>
          <p:cNvGrpSpPr/>
          <p:nvPr/>
        </p:nvGrpSpPr>
        <p:grpSpPr>
          <a:xfrm>
            <a:off x="4400103" y="4367171"/>
            <a:ext cx="4005135" cy="485501"/>
            <a:chOff x="4400103" y="4367171"/>
            <a:chExt cx="4005135" cy="485501"/>
          </a:xfrm>
        </p:grpSpPr>
        <p:sp>
          <p:nvSpPr>
            <p:cNvPr id="69" name="TextBox 68"/>
            <p:cNvSpPr txBox="1"/>
            <p:nvPr/>
          </p:nvSpPr>
          <p:spPr>
            <a:xfrm>
              <a:off x="4935722" y="4483340"/>
              <a:ext cx="3469516" cy="369332"/>
            </a:xfrm>
            <a:prstGeom prst="rect">
              <a:avLst/>
            </a:prstGeom>
            <a:noFill/>
          </p:spPr>
          <p:txBody>
            <a:bodyPr wrap="square" rtlCol="0">
              <a:spAutoFit/>
            </a:bodyPr>
            <a:lstStyle/>
            <a:p>
              <a:r>
                <a:rPr lang="en-GB" b="1" spc="-30" dirty="0"/>
                <a:t>Arlo the Author </a:t>
              </a:r>
              <a:r>
                <a:rPr lang="en-GB" sz="1600" spc="-30" dirty="0">
                  <a:solidFill>
                    <a:schemeClr val="bg1">
                      <a:lumMod val="85000"/>
                    </a:schemeClr>
                  </a:solidFill>
                </a:rPr>
                <a:t>wants to know…</a:t>
              </a:r>
              <a:endParaRPr lang="en-GB" spc="-30" dirty="0">
                <a:solidFill>
                  <a:schemeClr val="bg1">
                    <a:lumMod val="85000"/>
                  </a:schemeClr>
                </a:solidFill>
              </a:endParaRPr>
            </a:p>
          </p:txBody>
        </p:sp>
        <p:grpSp>
          <p:nvGrpSpPr>
            <p:cNvPr id="112" name="Group 111"/>
            <p:cNvGrpSpPr/>
            <p:nvPr/>
          </p:nvGrpSpPr>
          <p:grpSpPr>
            <a:xfrm>
              <a:off x="4400103" y="4367171"/>
              <a:ext cx="470627" cy="479539"/>
              <a:chOff x="2829977" y="2485449"/>
              <a:chExt cx="470627" cy="479539"/>
            </a:xfrm>
          </p:grpSpPr>
          <p:sp>
            <p:nvSpPr>
              <p:cNvPr id="113" name="Rounded Rectangle 112"/>
              <p:cNvSpPr/>
              <p:nvPr/>
            </p:nvSpPr>
            <p:spPr>
              <a:xfrm>
                <a:off x="2831090" y="2564092"/>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4" name="Group 113"/>
              <p:cNvGrpSpPr/>
              <p:nvPr/>
            </p:nvGrpSpPr>
            <p:grpSpPr>
              <a:xfrm>
                <a:off x="2829977" y="2485449"/>
                <a:ext cx="469514" cy="478366"/>
                <a:chOff x="2829977" y="2485449"/>
                <a:chExt cx="469514" cy="478366"/>
              </a:xfrm>
            </p:grpSpPr>
            <p:pic>
              <p:nvPicPr>
                <p:cNvPr id="115" name="Picture 114"/>
                <p:cNvPicPr>
                  <a:picLocks noChangeAspect="1"/>
                </p:cNvPicPr>
                <p:nvPr/>
              </p:nvPicPr>
              <p:blipFill rotWithShape="1">
                <a:blip r:embed="rId7" cstate="print">
                  <a:extLst>
                    <a:ext uri="{28A0092B-C50C-407E-A947-70E740481C1C}">
                      <a14:useLocalDpi xmlns:a14="http://schemas.microsoft.com/office/drawing/2010/main"/>
                    </a:ext>
                  </a:extLst>
                </a:blip>
                <a:srcRect l="16536" t="-664" r="32997" b="91831"/>
                <a:stretch/>
              </p:blipFill>
              <p:spPr>
                <a:xfrm>
                  <a:off x="2858611" y="2485449"/>
                  <a:ext cx="402454" cy="165797"/>
                </a:xfrm>
                <a:prstGeom prst="rect">
                  <a:avLst/>
                </a:prstGeom>
              </p:spPr>
            </p:pic>
            <p:pic>
              <p:nvPicPr>
                <p:cNvPr id="116" name="Picture 115"/>
                <p:cNvPicPr>
                  <a:picLocks noChangeAspect="1"/>
                </p:cNvPicPr>
                <p:nvPr/>
              </p:nvPicPr>
              <p:blipFill>
                <a:blip r:embed="rId7" cstate="print">
                  <a:extLst>
                    <a:ext uri="{28A0092B-C50C-407E-A947-70E740481C1C}">
                      <a14:useLocalDpi xmlns:a14="http://schemas.microsoft.com/office/drawing/2010/main"/>
                    </a:ext>
                  </a:extLst>
                </a:blip>
                <a:srcRect l="13085" t="3395" r="28039" b="75248"/>
                <a:stretch>
                  <a:fillRect/>
                </a:stretch>
              </p:blipFill>
              <p:spPr>
                <a:xfrm>
                  <a:off x="2829977" y="2562919"/>
                  <a:ext cx="469514" cy="400896"/>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grpSp>
        <p:nvGrpSpPr>
          <p:cNvPr id="123" name="PREDICTING PIP"/>
          <p:cNvGrpSpPr/>
          <p:nvPr/>
        </p:nvGrpSpPr>
        <p:grpSpPr>
          <a:xfrm>
            <a:off x="4384735" y="4979131"/>
            <a:ext cx="4013472" cy="477531"/>
            <a:chOff x="4384735" y="4979131"/>
            <a:chExt cx="4013472" cy="477531"/>
          </a:xfrm>
        </p:grpSpPr>
        <p:sp>
          <p:nvSpPr>
            <p:cNvPr id="78" name="TextBox 77"/>
            <p:cNvSpPr txBox="1"/>
            <p:nvPr/>
          </p:nvSpPr>
          <p:spPr>
            <a:xfrm>
              <a:off x="4928691" y="5087330"/>
              <a:ext cx="3469516" cy="369332"/>
            </a:xfrm>
            <a:prstGeom prst="rect">
              <a:avLst/>
            </a:prstGeom>
            <a:noFill/>
          </p:spPr>
          <p:txBody>
            <a:bodyPr wrap="square" rtlCol="0">
              <a:spAutoFit/>
            </a:bodyPr>
            <a:lstStyle/>
            <a:p>
              <a:r>
                <a:rPr lang="en-GB" b="1" spc="-30" dirty="0"/>
                <a:t>Predicting Pip </a:t>
              </a:r>
              <a:r>
                <a:rPr lang="en-GB" sz="1600" spc="-30" dirty="0">
                  <a:solidFill>
                    <a:schemeClr val="bg1">
                      <a:lumMod val="85000"/>
                    </a:schemeClr>
                  </a:solidFill>
                </a:rPr>
                <a:t>wants to know…</a:t>
              </a:r>
              <a:endParaRPr lang="en-GB" spc="-30" dirty="0">
                <a:solidFill>
                  <a:schemeClr val="bg1">
                    <a:lumMod val="85000"/>
                  </a:schemeClr>
                </a:solidFill>
              </a:endParaRPr>
            </a:p>
          </p:txBody>
        </p:sp>
        <p:grpSp>
          <p:nvGrpSpPr>
            <p:cNvPr id="117" name="Group 116"/>
            <p:cNvGrpSpPr/>
            <p:nvPr/>
          </p:nvGrpSpPr>
          <p:grpSpPr>
            <a:xfrm>
              <a:off x="4384735" y="4979131"/>
              <a:ext cx="478961" cy="454506"/>
              <a:chOff x="2414310" y="2915383"/>
              <a:chExt cx="478961" cy="454506"/>
            </a:xfrm>
          </p:grpSpPr>
          <p:sp>
            <p:nvSpPr>
              <p:cNvPr id="118" name="Rounded Rectangle 117"/>
              <p:cNvSpPr/>
              <p:nvPr/>
            </p:nvSpPr>
            <p:spPr>
              <a:xfrm>
                <a:off x="2420843" y="2968993"/>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9" name="Picture 118"/>
              <p:cNvPicPr>
                <a:picLocks noChangeAspect="1"/>
              </p:cNvPicPr>
              <p:nvPr/>
            </p:nvPicPr>
            <p:blipFill rotWithShape="1">
              <a:blip r:embed="rId8" cstate="print">
                <a:extLst>
                  <a:ext uri="{28A0092B-C50C-407E-A947-70E740481C1C}">
                    <a14:useLocalDpi xmlns:a14="http://schemas.microsoft.com/office/drawing/2010/main"/>
                  </a:ext>
                </a:extLst>
              </a:blip>
              <a:srcRect l="27497" t="-38" r="25534" b="81869"/>
              <a:stretch/>
            </p:blipFill>
            <p:spPr>
              <a:xfrm flipH="1">
                <a:off x="2414310" y="2915383"/>
                <a:ext cx="469515" cy="294253"/>
              </a:xfrm>
              <a:prstGeom prst="rect">
                <a:avLst/>
              </a:prstGeom>
            </p:spPr>
          </p:pic>
          <p:pic>
            <p:nvPicPr>
              <p:cNvPr id="120" name="Picture 119"/>
              <p:cNvPicPr>
                <a:picLocks noChangeAspect="1"/>
              </p:cNvPicPr>
              <p:nvPr/>
            </p:nvPicPr>
            <p:blipFill>
              <a:blip r:embed="rId8" cstate="print">
                <a:extLst>
                  <a:ext uri="{28A0092B-C50C-407E-A947-70E740481C1C}">
                    <a14:useLocalDpi xmlns:a14="http://schemas.microsoft.com/office/drawing/2010/main"/>
                  </a:ext>
                </a:extLst>
              </a:blip>
              <a:srcRect l="26389" t="3071" r="26643" b="72175"/>
              <a:stretch>
                <a:fillRect/>
              </a:stretch>
            </p:blipFill>
            <p:spPr>
              <a:xfrm flipH="1">
                <a:off x="2423757" y="2966513"/>
                <a:ext cx="469514" cy="400896"/>
              </a:xfrm>
              <a:custGeom>
                <a:avLst/>
                <a:gdLst>
                  <a:gd name="connsiteX0" fmla="*/ 402697 w 469514"/>
                  <a:gd name="connsiteY0" fmla="*/ 0 h 400896"/>
                  <a:gd name="connsiteX1" fmla="*/ 66817 w 469514"/>
                  <a:gd name="connsiteY1" fmla="*/ 0 h 400896"/>
                  <a:gd name="connsiteX2" fmla="*/ 0 w 469514"/>
                  <a:gd name="connsiteY2" fmla="*/ 66817 h 400896"/>
                  <a:gd name="connsiteX3" fmla="*/ 0 w 469514"/>
                  <a:gd name="connsiteY3" fmla="*/ 334079 h 400896"/>
                  <a:gd name="connsiteX4" fmla="*/ 66817 w 469514"/>
                  <a:gd name="connsiteY4" fmla="*/ 400896 h 400896"/>
                  <a:gd name="connsiteX5" fmla="*/ 402697 w 469514"/>
                  <a:gd name="connsiteY5" fmla="*/ 400896 h 400896"/>
                  <a:gd name="connsiteX6" fmla="*/ 469514 w 469514"/>
                  <a:gd name="connsiteY6" fmla="*/ 334079 h 400896"/>
                  <a:gd name="connsiteX7" fmla="*/ 469514 w 469514"/>
                  <a:gd name="connsiteY7" fmla="*/ 66817 h 400896"/>
                  <a:gd name="connsiteX8" fmla="*/ 40269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402697" y="0"/>
                    </a:moveTo>
                    <a:lnTo>
                      <a:pt x="66817" y="0"/>
                    </a:lnTo>
                    <a:cubicBezTo>
                      <a:pt x="29915" y="0"/>
                      <a:pt x="0" y="29915"/>
                      <a:pt x="0" y="66817"/>
                    </a:cubicBezTo>
                    <a:lnTo>
                      <a:pt x="0" y="334079"/>
                    </a:lnTo>
                    <a:cubicBezTo>
                      <a:pt x="0" y="370981"/>
                      <a:pt x="29915" y="400896"/>
                      <a:pt x="66817" y="400896"/>
                    </a:cubicBezTo>
                    <a:lnTo>
                      <a:pt x="402697" y="400896"/>
                    </a:lnTo>
                    <a:cubicBezTo>
                      <a:pt x="439599" y="400896"/>
                      <a:pt x="469514" y="370981"/>
                      <a:pt x="469514" y="334079"/>
                    </a:cubicBezTo>
                    <a:lnTo>
                      <a:pt x="469514" y="66817"/>
                    </a:lnTo>
                    <a:cubicBezTo>
                      <a:pt x="469514" y="29915"/>
                      <a:pt x="439599" y="0"/>
                      <a:pt x="402697" y="0"/>
                    </a:cubicBezTo>
                    <a:close/>
                  </a:path>
                </a:pathLst>
              </a:custGeom>
            </p:spPr>
          </p:pic>
        </p:grpSp>
      </p:grpSp>
      <p:sp>
        <p:nvSpPr>
          <p:cNvPr id="126" name="Title 1"/>
          <p:cNvSpPr txBox="1"/>
          <p:nvPr/>
        </p:nvSpPr>
        <p:spPr>
          <a:xfrm>
            <a:off x="4261607" y="1761941"/>
            <a:ext cx="3871174" cy="646331"/>
          </a:xfrm>
          <a:prstGeom prst="rect">
            <a:avLst/>
          </a:prstGeom>
          <a:noFill/>
        </p:spPr>
        <p:txBody>
          <a:bodyPr wrap="square" rtlCol="0">
            <a:spAutoFit/>
          </a:bodyPr>
          <a:lstStyle/>
          <a:p>
            <a:pPr algn="ctr"/>
            <a:r>
              <a:rPr lang="en-GB" b="1" dirty="0">
                <a:solidFill>
                  <a:schemeClr val="bg1"/>
                </a:solidFill>
                <a:latin typeface="Twinkl" pitchFamily="2" charset="0"/>
              </a:rPr>
              <a:t>Look at this fantastic illustration by Axel </a:t>
            </a:r>
            <a:r>
              <a:rPr lang="en-GB" b="1" dirty="0" err="1">
                <a:solidFill>
                  <a:schemeClr val="bg1"/>
                </a:solidFill>
                <a:latin typeface="Twinkl" pitchFamily="2" charset="0"/>
              </a:rPr>
              <a:t>Scheffler</a:t>
            </a:r>
            <a:r>
              <a:rPr lang="en-GB" b="1" dirty="0">
                <a:solidFill>
                  <a:schemeClr val="bg1"/>
                </a:solidFill>
                <a:latin typeface="Twinkl" pitchFamily="2" charset="0"/>
              </a:rPr>
              <a:t>.</a:t>
            </a:r>
          </a:p>
        </p:txBody>
      </p:sp>
      <p:grpSp>
        <p:nvGrpSpPr>
          <p:cNvPr id="146" name="[SPEECH] Rex Retriever"/>
          <p:cNvGrpSpPr/>
          <p:nvPr/>
        </p:nvGrpSpPr>
        <p:grpSpPr>
          <a:xfrm>
            <a:off x="803110" y="3225450"/>
            <a:ext cx="3358609" cy="3134201"/>
            <a:chOff x="803110" y="3225450"/>
            <a:chExt cx="3358609" cy="3134201"/>
          </a:xfrm>
        </p:grpSpPr>
        <p:sp>
          <p:nvSpPr>
            <p:cNvPr id="139" name="[SPEECH] Rex Retriever"/>
            <p:cNvSpPr/>
            <p:nvPr/>
          </p:nvSpPr>
          <p:spPr>
            <a:xfrm rot="2700000">
              <a:off x="915314" y="3113246"/>
              <a:ext cx="3134201" cy="3358609"/>
            </a:xfrm>
            <a:custGeom>
              <a:avLst/>
              <a:gdLst>
                <a:gd name="connsiteX0" fmla="*/ 2334080 w 3134201"/>
                <a:gd name="connsiteY0" fmla="*/ 0 h 3358609"/>
                <a:gd name="connsiteX1" fmla="*/ 2471897 w 3134201"/>
                <a:gd name="connsiteY1" fmla="*/ 435719 h 3358609"/>
                <a:gd name="connsiteX2" fmla="*/ 3105384 w 3134201"/>
                <a:gd name="connsiteY2" fmla="*/ 1069206 h 3358609"/>
                <a:gd name="connsiteX3" fmla="*/ 3105384 w 3134201"/>
                <a:gd name="connsiteY3" fmla="*/ 1208349 h 3358609"/>
                <a:gd name="connsiteX4" fmla="*/ 983942 w 3134201"/>
                <a:gd name="connsiteY4" fmla="*/ 3329791 h 3358609"/>
                <a:gd name="connsiteX5" fmla="*/ 844799 w 3134201"/>
                <a:gd name="connsiteY5" fmla="*/ 3329791 h 3358609"/>
                <a:gd name="connsiteX6" fmla="*/ 28817 w 3134201"/>
                <a:gd name="connsiteY6" fmla="*/ 2513810 h 3358609"/>
                <a:gd name="connsiteX7" fmla="*/ 28817 w 3134201"/>
                <a:gd name="connsiteY7" fmla="*/ 2374667 h 3358609"/>
                <a:gd name="connsiteX8" fmla="*/ 2150259 w 3134201"/>
                <a:gd name="connsiteY8" fmla="*/ 253225 h 3358609"/>
                <a:gd name="connsiteX9" fmla="*/ 2256855 w 3134201"/>
                <a:gd name="connsiteY9" fmla="*/ 231612 h 3358609"/>
                <a:gd name="connsiteX10" fmla="*/ 2260133 w 3134201"/>
                <a:gd name="connsiteY10" fmla="*/ 233789 h 33586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34201" h="3358609">
                  <a:moveTo>
                    <a:pt x="2334080" y="0"/>
                  </a:moveTo>
                  <a:lnTo>
                    <a:pt x="2471897" y="435719"/>
                  </a:lnTo>
                  <a:lnTo>
                    <a:pt x="3105384" y="1069206"/>
                  </a:lnTo>
                  <a:cubicBezTo>
                    <a:pt x="3143807" y="1107630"/>
                    <a:pt x="3143807" y="1169926"/>
                    <a:pt x="3105384" y="1208349"/>
                  </a:cubicBezTo>
                  <a:lnTo>
                    <a:pt x="983942" y="3329791"/>
                  </a:lnTo>
                  <a:cubicBezTo>
                    <a:pt x="945518" y="3368215"/>
                    <a:pt x="883222" y="3368215"/>
                    <a:pt x="844799" y="3329791"/>
                  </a:cubicBezTo>
                  <a:lnTo>
                    <a:pt x="28817" y="2513810"/>
                  </a:lnTo>
                  <a:cubicBezTo>
                    <a:pt x="-9606" y="2475386"/>
                    <a:pt x="-9606" y="2413090"/>
                    <a:pt x="28817" y="2374667"/>
                  </a:cubicBezTo>
                  <a:lnTo>
                    <a:pt x="2150259" y="253225"/>
                  </a:lnTo>
                  <a:cubicBezTo>
                    <a:pt x="2179077" y="224407"/>
                    <a:pt x="2221323" y="217203"/>
                    <a:pt x="2256855" y="231612"/>
                  </a:cubicBezTo>
                  <a:lnTo>
                    <a:pt x="2260133" y="233789"/>
                  </a:lnTo>
                  <a:close/>
                </a:path>
              </a:pathLst>
            </a:custGeom>
            <a:solidFill>
              <a:schemeClr val="bg1"/>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989500" y="4658932"/>
              <a:ext cx="2895491" cy="369332"/>
            </a:xfrm>
            <a:prstGeom prst="rect">
              <a:avLst/>
            </a:prstGeom>
            <a:noFill/>
          </p:spPr>
          <p:txBody>
            <a:bodyPr wrap="square" rtlCol="0">
              <a:spAutoFit/>
            </a:bodyPr>
            <a:lstStyle/>
            <a:p>
              <a:r>
                <a:rPr lang="en-GB" dirty="0">
                  <a:latin typeface="Twinkl" pitchFamily="2" charset="0"/>
                </a:rPr>
                <a:t>Where are the two people? </a:t>
              </a:r>
            </a:p>
          </p:txBody>
        </p:sp>
      </p:grpSp>
      <p:grpSp>
        <p:nvGrpSpPr>
          <p:cNvPr id="148" name="[SPEECH] Arlo the Author"/>
          <p:cNvGrpSpPr/>
          <p:nvPr/>
        </p:nvGrpSpPr>
        <p:grpSpPr>
          <a:xfrm>
            <a:off x="719707" y="3524331"/>
            <a:ext cx="3372021" cy="2696265"/>
            <a:chOff x="719707" y="3524331"/>
            <a:chExt cx="3372021" cy="2696265"/>
          </a:xfrm>
        </p:grpSpPr>
        <p:sp>
          <p:nvSpPr>
            <p:cNvPr id="141" name="[SPEECH] Arlo the Author"/>
            <p:cNvSpPr/>
            <p:nvPr/>
          </p:nvSpPr>
          <p:spPr>
            <a:xfrm rot="3600000">
              <a:off x="1057585" y="3186453"/>
              <a:ext cx="2696265" cy="3372021"/>
            </a:xfrm>
            <a:custGeom>
              <a:avLst/>
              <a:gdLst>
                <a:gd name="connsiteX0" fmla="*/ 13198 w 2696265"/>
                <a:gd name="connsiteY0" fmla="*/ 2647436 h 3372021"/>
                <a:gd name="connsiteX1" fmla="*/ 1513284 w 2696265"/>
                <a:gd name="connsiteY1" fmla="*/ 49211 h 3372021"/>
                <a:gd name="connsiteX2" fmla="*/ 1647685 w 2696265"/>
                <a:gd name="connsiteY2" fmla="*/ 13198 h 3372021"/>
                <a:gd name="connsiteX3" fmla="*/ 2005919 w 2696265"/>
                <a:gd name="connsiteY3" fmla="*/ 220024 h 3372021"/>
                <a:gd name="connsiteX4" fmla="*/ 2064071 w 2696265"/>
                <a:gd name="connsiteY4" fmla="*/ 31922 h 3372021"/>
                <a:gd name="connsiteX5" fmla="*/ 2147492 w 2696265"/>
                <a:gd name="connsiteY5" fmla="*/ 301761 h 3372021"/>
                <a:gd name="connsiteX6" fmla="*/ 2647055 w 2696265"/>
                <a:gd name="connsiteY6" fmla="*/ 590184 h 3372021"/>
                <a:gd name="connsiteX7" fmla="*/ 2683067 w 2696265"/>
                <a:gd name="connsiteY7" fmla="*/ 724586 h 3372021"/>
                <a:gd name="connsiteX8" fmla="*/ 1182981 w 2696265"/>
                <a:gd name="connsiteY8" fmla="*/ 3322811 h 3372021"/>
                <a:gd name="connsiteX9" fmla="*/ 1048580 w 2696265"/>
                <a:gd name="connsiteY9" fmla="*/ 3358824 h 3372021"/>
                <a:gd name="connsiteX10" fmla="*/ 49211 w 2696265"/>
                <a:gd name="connsiteY10" fmla="*/ 2781838 h 3372021"/>
                <a:gd name="connsiteX11" fmla="*/ 13198 w 2696265"/>
                <a:gd name="connsiteY11" fmla="*/ 2647436 h 3372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96265" h="3372021">
                  <a:moveTo>
                    <a:pt x="13198" y="2647436"/>
                  </a:moveTo>
                  <a:lnTo>
                    <a:pt x="1513284" y="49211"/>
                  </a:lnTo>
                  <a:cubicBezTo>
                    <a:pt x="1540453" y="2152"/>
                    <a:pt x="1600627" y="-13972"/>
                    <a:pt x="1647685" y="13198"/>
                  </a:cubicBezTo>
                  <a:lnTo>
                    <a:pt x="2005919" y="220024"/>
                  </a:lnTo>
                  <a:lnTo>
                    <a:pt x="2064071" y="31922"/>
                  </a:lnTo>
                  <a:lnTo>
                    <a:pt x="2147492" y="301761"/>
                  </a:lnTo>
                  <a:lnTo>
                    <a:pt x="2647055" y="590184"/>
                  </a:lnTo>
                  <a:cubicBezTo>
                    <a:pt x="2694114" y="617353"/>
                    <a:pt x="2710237" y="677527"/>
                    <a:pt x="2683067" y="724586"/>
                  </a:cubicBezTo>
                  <a:lnTo>
                    <a:pt x="1182981" y="3322811"/>
                  </a:lnTo>
                  <a:cubicBezTo>
                    <a:pt x="1155812" y="3369870"/>
                    <a:pt x="1095639" y="3385993"/>
                    <a:pt x="1048580" y="3358824"/>
                  </a:cubicBezTo>
                  <a:lnTo>
                    <a:pt x="49211" y="2781838"/>
                  </a:lnTo>
                  <a:cubicBezTo>
                    <a:pt x="2152" y="2754668"/>
                    <a:pt x="-13972" y="2694495"/>
                    <a:pt x="13198" y="2647436"/>
                  </a:cubicBezTo>
                  <a:close/>
                </a:path>
              </a:pathLst>
            </a:custGeom>
            <a:solidFill>
              <a:schemeClr val="bg1"/>
            </a:solidFill>
            <a:ln w="19050">
              <a:solidFill>
                <a:srgbClr val="EE73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TextBox 146"/>
            <p:cNvSpPr txBox="1"/>
            <p:nvPr/>
          </p:nvSpPr>
          <p:spPr>
            <a:xfrm>
              <a:off x="861418" y="4424066"/>
              <a:ext cx="3079230" cy="923330"/>
            </a:xfrm>
            <a:prstGeom prst="rect">
              <a:avLst/>
            </a:prstGeom>
            <a:noFill/>
          </p:spPr>
          <p:txBody>
            <a:bodyPr wrap="square" rtlCol="0">
              <a:spAutoFit/>
            </a:bodyPr>
            <a:lstStyle/>
            <a:p>
              <a:pPr algn="ctr"/>
              <a:r>
                <a:rPr lang="en-GB" dirty="0">
                  <a:latin typeface="Twinkl" pitchFamily="2" charset="0"/>
                </a:rPr>
                <a:t>Why do you think that the illustrator has called this picture ‘The Hope Hunters’?</a:t>
              </a:r>
            </a:p>
          </p:txBody>
        </p:sp>
      </p:grpSp>
      <p:grpSp>
        <p:nvGrpSpPr>
          <p:cNvPr id="151" name="[SPEECH] Predicting Pip"/>
          <p:cNvGrpSpPr/>
          <p:nvPr/>
        </p:nvGrpSpPr>
        <p:grpSpPr>
          <a:xfrm>
            <a:off x="829067" y="3307475"/>
            <a:ext cx="3172482" cy="3147917"/>
            <a:chOff x="829067" y="3307475"/>
            <a:chExt cx="3172482" cy="3147917"/>
          </a:xfrm>
        </p:grpSpPr>
        <p:sp>
          <p:nvSpPr>
            <p:cNvPr id="144" name="[SPEECH] Predicting Pip"/>
            <p:cNvSpPr/>
            <p:nvPr/>
          </p:nvSpPr>
          <p:spPr>
            <a:xfrm rot="8100000">
              <a:off x="840430" y="3307475"/>
              <a:ext cx="3134201" cy="3147917"/>
            </a:xfrm>
            <a:custGeom>
              <a:avLst/>
              <a:gdLst>
                <a:gd name="connsiteX0" fmla="*/ 2150259 w 3134201"/>
                <a:gd name="connsiteY0" fmla="*/ 3119100 h 3147917"/>
                <a:gd name="connsiteX1" fmla="*/ 28817 w 3134201"/>
                <a:gd name="connsiteY1" fmla="*/ 997658 h 3147917"/>
                <a:gd name="connsiteX2" fmla="*/ 28817 w 3134201"/>
                <a:gd name="connsiteY2" fmla="*/ 858515 h 3147917"/>
                <a:gd name="connsiteX3" fmla="*/ 518472 w 3134201"/>
                <a:gd name="connsiteY3" fmla="*/ 368860 h 3147917"/>
                <a:gd name="connsiteX4" fmla="*/ 610266 w 3134201"/>
                <a:gd name="connsiteY4" fmla="*/ 0 h 3147917"/>
                <a:gd name="connsiteX5" fmla="*/ 665477 w 3134201"/>
                <a:gd name="connsiteY5" fmla="*/ 221855 h 3147917"/>
                <a:gd name="connsiteX6" fmla="*/ 844798 w 3134201"/>
                <a:gd name="connsiteY6" fmla="*/ 42533 h 3147917"/>
                <a:gd name="connsiteX7" fmla="*/ 983942 w 3134201"/>
                <a:gd name="connsiteY7" fmla="*/ 42533 h 3147917"/>
                <a:gd name="connsiteX8" fmla="*/ 3105383 w 3134201"/>
                <a:gd name="connsiteY8" fmla="*/ 2163975 h 3147917"/>
                <a:gd name="connsiteX9" fmla="*/ 3105383 w 3134201"/>
                <a:gd name="connsiteY9" fmla="*/ 2303118 h 3147917"/>
                <a:gd name="connsiteX10" fmla="*/ 2289402 w 3134201"/>
                <a:gd name="connsiteY10" fmla="*/ 3119100 h 3147917"/>
                <a:gd name="connsiteX11" fmla="*/ 2150259 w 3134201"/>
                <a:gd name="connsiteY11" fmla="*/ 3119100 h 3147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4201" h="3147917">
                  <a:moveTo>
                    <a:pt x="2150259" y="3119100"/>
                  </a:moveTo>
                  <a:lnTo>
                    <a:pt x="28817" y="997658"/>
                  </a:lnTo>
                  <a:cubicBezTo>
                    <a:pt x="-9606" y="959234"/>
                    <a:pt x="-9606" y="896938"/>
                    <a:pt x="28817" y="858515"/>
                  </a:cubicBezTo>
                  <a:lnTo>
                    <a:pt x="518472" y="368860"/>
                  </a:lnTo>
                  <a:lnTo>
                    <a:pt x="610266" y="0"/>
                  </a:lnTo>
                  <a:lnTo>
                    <a:pt x="665477" y="221855"/>
                  </a:lnTo>
                  <a:lnTo>
                    <a:pt x="844798" y="42533"/>
                  </a:lnTo>
                  <a:cubicBezTo>
                    <a:pt x="883222" y="4110"/>
                    <a:pt x="945518" y="4110"/>
                    <a:pt x="983942" y="42533"/>
                  </a:cubicBezTo>
                  <a:lnTo>
                    <a:pt x="3105383" y="2163975"/>
                  </a:lnTo>
                  <a:cubicBezTo>
                    <a:pt x="3143807" y="2202399"/>
                    <a:pt x="3143807" y="2264695"/>
                    <a:pt x="3105383" y="2303118"/>
                  </a:cubicBezTo>
                  <a:lnTo>
                    <a:pt x="2289402" y="3119100"/>
                  </a:lnTo>
                  <a:cubicBezTo>
                    <a:pt x="2250979" y="3157523"/>
                    <a:pt x="2188682" y="3157523"/>
                    <a:pt x="2150259" y="3119100"/>
                  </a:cubicBezTo>
                  <a:close/>
                </a:path>
              </a:pathLst>
            </a:custGeom>
            <a:solidFill>
              <a:schemeClr val="bg1"/>
            </a:solidFill>
            <a:ln w="190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TextBox 149"/>
            <p:cNvSpPr txBox="1"/>
            <p:nvPr/>
          </p:nvSpPr>
          <p:spPr>
            <a:xfrm>
              <a:off x="829067" y="4261560"/>
              <a:ext cx="3172482" cy="1200329"/>
            </a:xfrm>
            <a:prstGeom prst="rect">
              <a:avLst/>
            </a:prstGeom>
            <a:noFill/>
          </p:spPr>
          <p:txBody>
            <a:bodyPr wrap="square" rtlCol="0">
              <a:spAutoFit/>
            </a:bodyPr>
            <a:lstStyle/>
            <a:p>
              <a:pPr algn="ctr"/>
              <a:r>
                <a:rPr lang="en-GB" spc="-50" dirty="0">
                  <a:latin typeface="Twinkl" pitchFamily="2" charset="0"/>
                </a:rPr>
                <a:t>If the illustrator drew another picture of the Hope Hunters after this one, what do you think they would show in it?</a:t>
              </a:r>
            </a:p>
          </p:txBody>
        </p:sp>
      </p:grpSp>
      <p:sp>
        <p:nvSpPr>
          <p:cNvPr id="152" name="TextBox 151"/>
          <p:cNvSpPr txBox="1"/>
          <p:nvPr/>
        </p:nvSpPr>
        <p:spPr>
          <a:xfrm>
            <a:off x="2950540" y="6051532"/>
            <a:ext cx="3348071" cy="307777"/>
          </a:xfrm>
          <a:prstGeom prst="rect">
            <a:avLst/>
          </a:prstGeom>
          <a:noFill/>
        </p:spPr>
        <p:txBody>
          <a:bodyPr wrap="square" rtlCol="0">
            <a:spAutoFit/>
          </a:bodyPr>
          <a:lstStyle/>
          <a:p>
            <a:pPr algn="ctr"/>
            <a:r>
              <a:rPr lang="en-GB" sz="700" dirty="0">
                <a:solidFill>
                  <a:schemeClr val="bg1"/>
                </a:solidFill>
                <a:latin typeface="Roboto" panose="02000000000000000000" pitchFamily="2" charset="0"/>
                <a:ea typeface="Roboto" panose="02000000000000000000" pitchFamily="2" charset="0"/>
              </a:rPr>
              <a:t>The Hope Hunters</a:t>
            </a:r>
          </a:p>
          <a:p>
            <a:pPr algn="ctr"/>
            <a:r>
              <a:rPr lang="en-GB" sz="700" dirty="0">
                <a:solidFill>
                  <a:schemeClr val="bg1"/>
                </a:solidFill>
                <a:latin typeface="Roboto" panose="02000000000000000000" pitchFamily="2" charset="0"/>
                <a:ea typeface="Roboto" panose="02000000000000000000" pitchFamily="2" charset="0"/>
              </a:rPr>
              <a:t>Copyright © Axel </a:t>
            </a:r>
            <a:r>
              <a:rPr lang="en-GB" sz="700" dirty="0" err="1">
                <a:solidFill>
                  <a:schemeClr val="bg1"/>
                </a:solidFill>
                <a:latin typeface="Roboto" panose="02000000000000000000" pitchFamily="2" charset="0"/>
                <a:ea typeface="Roboto" panose="02000000000000000000" pitchFamily="2" charset="0"/>
              </a:rPr>
              <a:t>Scheffler</a:t>
            </a:r>
            <a:r>
              <a:rPr lang="en-GB" sz="700" dirty="0">
                <a:solidFill>
                  <a:schemeClr val="bg1"/>
                </a:solidFill>
                <a:latin typeface="Roboto" panose="02000000000000000000" pitchFamily="2" charset="0"/>
                <a:ea typeface="Roboto" panose="02000000000000000000" pitchFamily="2" charset="0"/>
              </a:rPr>
              <a:t> 2020</a:t>
            </a:r>
          </a:p>
        </p:txBody>
      </p:sp>
      <p:sp>
        <p:nvSpPr>
          <p:cNvPr id="153" name="NEXT BUTTON"/>
          <p:cNvSpPr/>
          <p:nvPr/>
        </p:nvSpPr>
        <p:spPr>
          <a:xfrm>
            <a:off x="5615321" y="2753890"/>
            <a:ext cx="1163745" cy="570451"/>
          </a:xfrm>
          <a:prstGeom prst="roundRect">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25B7BC"/>
                </a:solidFill>
              </a:rPr>
              <a:t>Next</a:t>
            </a:r>
            <a:endParaRPr lang="en-GB" b="1" dirty="0">
              <a:solidFill>
                <a:srgbClr val="25B7BC"/>
              </a:solidFill>
            </a:endParaRPr>
          </a:p>
        </p:txBody>
      </p:sp>
      <p:sp>
        <p:nvSpPr>
          <p:cNvPr id="155" name="NEXT BUTTON">
            <a:hlinkClick r:id="" action="ppaction://hlinkshowjump?jump=nextslide"/>
          </p:cNvPr>
          <p:cNvSpPr/>
          <p:nvPr/>
        </p:nvSpPr>
        <p:spPr>
          <a:xfrm>
            <a:off x="6843327" y="5724826"/>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Answers</a:t>
            </a:r>
            <a:endParaRPr lang="en-GB" b="1" dirty="0">
              <a:solidFill>
                <a:srgbClr val="C3AE55"/>
              </a:solidFill>
            </a:endParaRPr>
          </a:p>
        </p:txBody>
      </p:sp>
    </p:spTree>
    <p:extLst>
      <p:ext uri="{BB962C8B-B14F-4D97-AF65-F5344CB8AC3E}">
        <p14:creationId xmlns:p14="http://schemas.microsoft.com/office/powerpoint/2010/main" val="2203903754"/>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500"/>
                                        <p:tgtEl>
                                          <p:spTgt spid="1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6"/>
                                        </p:tgtEl>
                                        <p:attrNameLst>
                                          <p:attrName>style.visibility</p:attrName>
                                        </p:attrNameLst>
                                      </p:cBhvr>
                                      <p:to>
                                        <p:strVal val="visible"/>
                                      </p:to>
                                    </p:set>
                                    <p:animEffect transition="in" filter="fade">
                                      <p:cBhvr>
                                        <p:cTn id="10" dur="500"/>
                                        <p:tgtEl>
                                          <p:spTgt spid="126"/>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83"/>
                                        </p:tgtEl>
                                        <p:attrNameLst>
                                          <p:attrName>style.visibility</p:attrName>
                                        </p:attrNameLst>
                                      </p:cBhvr>
                                      <p:to>
                                        <p:strVal val="visible"/>
                                      </p:to>
                                    </p:set>
                                    <p:animEffect transition="in" filter="fade">
                                      <p:cBhvr>
                                        <p:cTn id="14" dur="500"/>
                                        <p:tgtEl>
                                          <p:spTgt spid="83"/>
                                        </p:tgtEl>
                                      </p:cBhvr>
                                    </p:animEffect>
                                  </p:childTnLst>
                                </p:cTn>
                              </p:par>
                              <p:par>
                                <p:cTn id="15" presetID="10" presetClass="entr" presetSubtype="0" fill="hold" nodeType="withEffect">
                                  <p:stCondLst>
                                    <p:cond delay="0"/>
                                  </p:stCondLst>
                                  <p:childTnLst>
                                    <p:set>
                                      <p:cBhvr>
                                        <p:cTn id="16" dur="1" fill="hold">
                                          <p:stCondLst>
                                            <p:cond delay="0"/>
                                          </p:stCondLst>
                                        </p:cTn>
                                        <p:tgtEl>
                                          <p:spTgt spid="124"/>
                                        </p:tgtEl>
                                        <p:attrNameLst>
                                          <p:attrName>style.visibility</p:attrName>
                                        </p:attrNameLst>
                                      </p:cBhvr>
                                      <p:to>
                                        <p:strVal val="visible"/>
                                      </p:to>
                                    </p:set>
                                    <p:animEffect transition="in" filter="fade">
                                      <p:cBhvr>
                                        <p:cTn id="17" dur="500"/>
                                        <p:tgtEl>
                                          <p:spTgt spid="124"/>
                                        </p:tgtEl>
                                      </p:cBhvr>
                                    </p:animEffect>
                                  </p:childTnLst>
                                </p:cTn>
                              </p:par>
                            </p:childTnLst>
                          </p:cTn>
                        </p:par>
                        <p:par>
                          <p:cTn id="18" fill="hold">
                            <p:stCondLst>
                              <p:cond delay="1000"/>
                            </p:stCondLst>
                            <p:childTnLst>
                              <p:par>
                                <p:cTn id="19" presetID="10" presetClass="entr" presetSubtype="0" fill="hold" grpId="0" nodeType="afterEffect">
                                  <p:stCondLst>
                                    <p:cond delay="2000"/>
                                  </p:stCondLst>
                                  <p:childTnLst>
                                    <p:set>
                                      <p:cBhvr>
                                        <p:cTn id="20" dur="1" fill="hold">
                                          <p:stCondLst>
                                            <p:cond delay="0"/>
                                          </p:stCondLst>
                                        </p:cTn>
                                        <p:tgtEl>
                                          <p:spTgt spid="153"/>
                                        </p:tgtEl>
                                        <p:attrNameLst>
                                          <p:attrName>style.visibility</p:attrName>
                                        </p:attrNameLst>
                                      </p:cBhvr>
                                      <p:to>
                                        <p:strVal val="visible"/>
                                      </p:to>
                                    </p:set>
                                    <p:animEffect transition="in" filter="fade">
                                      <p:cBhvr>
                                        <p:cTn id="21" dur="500"/>
                                        <p:tgtEl>
                                          <p:spTgt spid="15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53"/>
                    </p:tgtEl>
                  </p:cond>
                </p:stCondLst>
                <p:endSync evt="end" delay="0">
                  <p:rtn val="all"/>
                </p:endSync>
                <p:childTnLst>
                  <p:par>
                    <p:cTn id="23" fill="hold">
                      <p:stCondLst>
                        <p:cond delay="0"/>
                      </p:stCondLst>
                      <p:childTnLst>
                        <p:par>
                          <p:cTn id="24" fill="hold">
                            <p:stCondLst>
                              <p:cond delay="0"/>
                            </p:stCondLst>
                            <p:childTnLst>
                              <p:par>
                                <p:cTn id="25" presetID="10" presetClass="exit" presetSubtype="0" fill="hold" grpId="1" nodeType="withEffect">
                                  <p:stCondLst>
                                    <p:cond delay="0"/>
                                  </p:stCondLst>
                                  <p:childTnLst>
                                    <p:animEffect transition="out" filter="fade">
                                      <p:cBhvr>
                                        <p:cTn id="26" dur="500"/>
                                        <p:tgtEl>
                                          <p:spTgt spid="153"/>
                                        </p:tgtEl>
                                      </p:cBhvr>
                                    </p:animEffect>
                                    <p:set>
                                      <p:cBhvr>
                                        <p:cTn id="27" dur="1" fill="hold">
                                          <p:stCondLst>
                                            <p:cond delay="499"/>
                                          </p:stCondLst>
                                        </p:cTn>
                                        <p:tgtEl>
                                          <p:spTgt spid="153"/>
                                        </p:tgtEl>
                                        <p:attrNameLst>
                                          <p:attrName>style.visibility</p:attrName>
                                        </p:attrNameLst>
                                      </p:cBhvr>
                                      <p:to>
                                        <p:strVal val="hidden"/>
                                      </p:to>
                                    </p:set>
                                  </p:childTnLst>
                                </p:cTn>
                              </p:par>
                              <p:par>
                                <p:cTn id="28" presetID="10" presetClass="entr" presetSubtype="0" fill="hold"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childTnLst>
                          </p:cTn>
                        </p:par>
                        <p:par>
                          <p:cTn id="31" fill="hold">
                            <p:stCondLst>
                              <p:cond delay="500"/>
                            </p:stCondLst>
                            <p:childTnLst>
                              <p:par>
                                <p:cTn id="32" presetID="2" presetClass="entr" presetSubtype="2" accel="32000" decel="66000"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500" fill="hold"/>
                                        <p:tgtEl>
                                          <p:spTgt spid="4"/>
                                        </p:tgtEl>
                                        <p:attrNameLst>
                                          <p:attrName>ppt_x</p:attrName>
                                        </p:attrNameLst>
                                      </p:cBhvr>
                                      <p:tavLst>
                                        <p:tav tm="0">
                                          <p:val>
                                            <p:strVal val="1+#ppt_w/2"/>
                                          </p:val>
                                        </p:tav>
                                        <p:tav tm="100000">
                                          <p:val>
                                            <p:strVal val="#ppt_x"/>
                                          </p:val>
                                        </p:tav>
                                      </p:tavLst>
                                    </p:anim>
                                    <p:anim calcmode="lin" valueType="num">
                                      <p:cBhvr additive="base">
                                        <p:cTn id="35" dur="500" fill="hold"/>
                                        <p:tgtEl>
                                          <p:spTgt spid="4"/>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10" presetClass="entr" presetSubtype="0" fill="hold" nodeType="afterEffect">
                                  <p:stCondLst>
                                    <p:cond delay="0"/>
                                  </p:stCondLst>
                                  <p:childTnLst>
                                    <p:set>
                                      <p:cBhvr>
                                        <p:cTn id="38" dur="1" fill="hold">
                                          <p:stCondLst>
                                            <p:cond delay="0"/>
                                          </p:stCondLst>
                                        </p:cTn>
                                        <p:tgtEl>
                                          <p:spTgt spid="121"/>
                                        </p:tgtEl>
                                        <p:attrNameLst>
                                          <p:attrName>style.visibility</p:attrName>
                                        </p:attrNameLst>
                                      </p:cBhvr>
                                      <p:to>
                                        <p:strVal val="visible"/>
                                      </p:to>
                                    </p:set>
                                    <p:animEffect transition="in" filter="fade">
                                      <p:cBhvr>
                                        <p:cTn id="39" dur="500"/>
                                        <p:tgtEl>
                                          <p:spTgt spid="121"/>
                                        </p:tgtEl>
                                      </p:cBhvr>
                                    </p:animEffect>
                                  </p:childTnLst>
                                </p:cTn>
                              </p:par>
                            </p:childTnLst>
                          </p:cTn>
                        </p:par>
                        <p:par>
                          <p:cTn id="40" fill="hold">
                            <p:stCondLst>
                              <p:cond delay="3500"/>
                            </p:stCondLst>
                            <p:childTnLst>
                              <p:par>
                                <p:cTn id="41" presetID="16" presetClass="entr" presetSubtype="37" fill="hold" nodeType="afterEffect">
                                  <p:stCondLst>
                                    <p:cond delay="1000"/>
                                  </p:stCondLst>
                                  <p:childTnLst>
                                    <p:set>
                                      <p:cBhvr>
                                        <p:cTn id="42" dur="1" fill="hold">
                                          <p:stCondLst>
                                            <p:cond delay="0"/>
                                          </p:stCondLst>
                                        </p:cTn>
                                        <p:tgtEl>
                                          <p:spTgt spid="20"/>
                                        </p:tgtEl>
                                        <p:attrNameLst>
                                          <p:attrName>style.visibility</p:attrName>
                                        </p:attrNameLst>
                                      </p:cBhvr>
                                      <p:to>
                                        <p:strVal val="visible"/>
                                      </p:to>
                                    </p:set>
                                    <p:animEffect transition="in" filter="barn(outVertical)">
                                      <p:cBhvr>
                                        <p:cTn id="43" dur="500"/>
                                        <p:tgtEl>
                                          <p:spTgt spid="20"/>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22"/>
                                        </p:tgtEl>
                                        <p:attrNameLst>
                                          <p:attrName>style.visibility</p:attrName>
                                        </p:attrNameLst>
                                      </p:cBhvr>
                                      <p:to>
                                        <p:strVal val="visible"/>
                                      </p:to>
                                    </p:set>
                                    <p:animEffect transition="in" filter="fade">
                                      <p:cBhvr>
                                        <p:cTn id="47" dur="500"/>
                                        <p:tgtEl>
                                          <p:spTgt spid="122"/>
                                        </p:tgtEl>
                                      </p:cBhvr>
                                    </p:animEffect>
                                  </p:childTnLst>
                                </p:cTn>
                              </p:par>
                            </p:childTnLst>
                          </p:cTn>
                        </p:par>
                        <p:par>
                          <p:cTn id="48" fill="hold">
                            <p:stCondLst>
                              <p:cond delay="5500"/>
                            </p:stCondLst>
                            <p:childTnLst>
                              <p:par>
                                <p:cTn id="49" presetID="16" presetClass="entr" presetSubtype="37" fill="hold" nodeType="afterEffect">
                                  <p:stCondLst>
                                    <p:cond delay="1000"/>
                                  </p:stCondLst>
                                  <p:childTnLst>
                                    <p:set>
                                      <p:cBhvr>
                                        <p:cTn id="50" dur="1" fill="hold">
                                          <p:stCondLst>
                                            <p:cond delay="0"/>
                                          </p:stCondLst>
                                        </p:cTn>
                                        <p:tgtEl>
                                          <p:spTgt spid="57"/>
                                        </p:tgtEl>
                                        <p:attrNameLst>
                                          <p:attrName>style.visibility</p:attrName>
                                        </p:attrNameLst>
                                      </p:cBhvr>
                                      <p:to>
                                        <p:strVal val="visible"/>
                                      </p:to>
                                    </p:set>
                                    <p:animEffect transition="in" filter="barn(outVertical)">
                                      <p:cBhvr>
                                        <p:cTn id="51" dur="500"/>
                                        <p:tgtEl>
                                          <p:spTgt spid="57"/>
                                        </p:tgtEl>
                                      </p:cBhvr>
                                    </p:animEffect>
                                  </p:childTnLst>
                                </p:cTn>
                              </p:par>
                            </p:childTnLst>
                          </p:cTn>
                        </p:par>
                        <p:par>
                          <p:cTn id="52" fill="hold">
                            <p:stCondLst>
                              <p:cond delay="7000"/>
                            </p:stCondLst>
                            <p:childTnLst>
                              <p:par>
                                <p:cTn id="53" presetID="10" presetClass="entr" presetSubtype="0" fill="hold" nodeType="afterEffect">
                                  <p:stCondLst>
                                    <p:cond delay="0"/>
                                  </p:stCondLst>
                                  <p:childTnLst>
                                    <p:set>
                                      <p:cBhvr>
                                        <p:cTn id="54" dur="1" fill="hold">
                                          <p:stCondLst>
                                            <p:cond delay="0"/>
                                          </p:stCondLst>
                                        </p:cTn>
                                        <p:tgtEl>
                                          <p:spTgt spid="123"/>
                                        </p:tgtEl>
                                        <p:attrNameLst>
                                          <p:attrName>style.visibility</p:attrName>
                                        </p:attrNameLst>
                                      </p:cBhvr>
                                      <p:to>
                                        <p:strVal val="visible"/>
                                      </p:to>
                                    </p:set>
                                    <p:animEffect transition="in" filter="fade">
                                      <p:cBhvr>
                                        <p:cTn id="55" dur="500"/>
                                        <p:tgtEl>
                                          <p:spTgt spid="123"/>
                                        </p:tgtEl>
                                      </p:cBhvr>
                                    </p:animEffect>
                                  </p:childTnLst>
                                </p:cTn>
                              </p:par>
                            </p:childTnLst>
                          </p:cTn>
                        </p:par>
                        <p:par>
                          <p:cTn id="56" fill="hold">
                            <p:stCondLst>
                              <p:cond delay="7500"/>
                            </p:stCondLst>
                            <p:childTnLst>
                              <p:par>
                                <p:cTn id="57" presetID="10" presetClass="entr" presetSubtype="0" fill="hold" grpId="0" nodeType="afterEffect">
                                  <p:stCondLst>
                                    <p:cond delay="5000"/>
                                  </p:stCondLst>
                                  <p:childTnLst>
                                    <p:set>
                                      <p:cBhvr>
                                        <p:cTn id="58" dur="1" fill="hold">
                                          <p:stCondLst>
                                            <p:cond delay="0"/>
                                          </p:stCondLst>
                                        </p:cTn>
                                        <p:tgtEl>
                                          <p:spTgt spid="155"/>
                                        </p:tgtEl>
                                        <p:attrNameLst>
                                          <p:attrName>style.visibility</p:attrName>
                                        </p:attrNameLst>
                                      </p:cBhvr>
                                      <p:to>
                                        <p:strVal val="visible"/>
                                      </p:to>
                                    </p:set>
                                    <p:animEffect transition="in" filter="fade">
                                      <p:cBhvr>
                                        <p:cTn id="59" dur="500"/>
                                        <p:tgtEl>
                                          <p:spTgt spid="155"/>
                                        </p:tgtEl>
                                      </p:cBhvr>
                                    </p:animEffect>
                                  </p:childTnLst>
                                </p:cTn>
                              </p:par>
                            </p:childTnLst>
                          </p:cTn>
                        </p:par>
                      </p:childTnLst>
                    </p:cTn>
                  </p:par>
                </p:childTnLst>
              </p:cTn>
              <p:nextCondLst>
                <p:cond evt="onClick" delay="0">
                  <p:tgtEl>
                    <p:spTgt spid="153"/>
                  </p:tgtEl>
                </p:cond>
              </p:nextCondLst>
            </p:seq>
            <p:seq concurrent="1" nextAc="seek">
              <p:cTn id="60" restart="whenNotActive" fill="hold" evtFilter="cancelBubble" nodeType="interactiveSeq">
                <p:stCondLst>
                  <p:cond evt="onClick" delay="0">
                    <p:tgtEl>
                      <p:spTgt spid="154"/>
                    </p:tgtEl>
                  </p:cond>
                </p:stCondLst>
                <p:endSync evt="end" delay="0">
                  <p:rtn val="all"/>
                </p:endSync>
                <p:childTnLst>
                  <p:par>
                    <p:cTn id="61" fill="hold">
                      <p:stCondLst>
                        <p:cond delay="0"/>
                      </p:stCondLst>
                      <p:childTnLst>
                        <p:par>
                          <p:cTn id="62" fill="hold">
                            <p:stCondLst>
                              <p:cond delay="0"/>
                            </p:stCondLst>
                            <p:childTnLst>
                              <p:par>
                                <p:cTn id="63" presetID="1" presetClass="entr" presetSubtype="0" fill="hold" nodeType="withEffect">
                                  <p:stCondLst>
                                    <p:cond delay="0"/>
                                  </p:stCondLst>
                                  <p:childTnLst>
                                    <p:set>
                                      <p:cBhvr>
                                        <p:cTn id="64" dur="1" fill="hold">
                                          <p:stCondLst>
                                            <p:cond delay="0"/>
                                          </p:stCondLst>
                                        </p:cTn>
                                        <p:tgtEl>
                                          <p:spTgt spid="146"/>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151"/>
                                        </p:tgtEl>
                                        <p:attrNameLst>
                                          <p:attrName>style.visibility</p:attrName>
                                        </p:attrNameLst>
                                      </p:cBhvr>
                                      <p:to>
                                        <p:strVal val="visible"/>
                                      </p:to>
                                    </p:set>
                                  </p:childTnLst>
                                </p:cTn>
                              </p:par>
                              <p:par>
                                <p:cTn id="67" presetID="1" presetClass="entr" presetSubtype="0"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121"/>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122"/>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57"/>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123"/>
                                        </p:tgtEl>
                                        <p:attrNameLst>
                                          <p:attrName>style.visibility</p:attrName>
                                        </p:attrNameLst>
                                      </p:cBhvr>
                                      <p:to>
                                        <p:strVal val="visible"/>
                                      </p:to>
                                    </p:set>
                                  </p:childTnLst>
                                </p:cTn>
                              </p:par>
                              <p:par>
                                <p:cTn id="79" presetID="1" presetClass="entr" presetSubtype="0" fill="hold" grpId="3" nodeType="withEffect">
                                  <p:stCondLst>
                                    <p:cond delay="0"/>
                                  </p:stCondLst>
                                  <p:childTnLst>
                                    <p:set>
                                      <p:cBhvr>
                                        <p:cTn id="80" dur="1" fill="hold">
                                          <p:stCondLst>
                                            <p:cond delay="0"/>
                                          </p:stCondLst>
                                        </p:cTn>
                                        <p:tgtEl>
                                          <p:spTgt spid="131"/>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148"/>
                                        </p:tgtEl>
                                        <p:attrNameLst>
                                          <p:attrName>style.visibility</p:attrName>
                                        </p:attrNameLst>
                                      </p:cBhvr>
                                      <p:to>
                                        <p:strVal val="visible"/>
                                      </p:to>
                                    </p:set>
                                  </p:childTnLst>
                                </p:cTn>
                              </p:par>
                              <p:par>
                                <p:cTn id="83" presetID="1" presetClass="entr" presetSubtype="0" fill="hold" grpId="3" nodeType="withEffect">
                                  <p:stCondLst>
                                    <p:cond delay="0"/>
                                  </p:stCondLst>
                                  <p:childTnLst>
                                    <p:set>
                                      <p:cBhvr>
                                        <p:cTn id="84" dur="1" fill="hold">
                                          <p:stCondLst>
                                            <p:cond delay="0"/>
                                          </p:stCondLst>
                                        </p:cTn>
                                        <p:tgtEl>
                                          <p:spTgt spid="132"/>
                                        </p:tgtEl>
                                        <p:attrNameLst>
                                          <p:attrName>style.visibility</p:attrName>
                                        </p:attrNameLst>
                                      </p:cBhvr>
                                      <p:to>
                                        <p:strVal val="visible"/>
                                      </p:to>
                                    </p:set>
                                  </p:childTnLst>
                                </p:cTn>
                              </p:par>
                              <p:par>
                                <p:cTn id="85" presetID="1" presetClass="entr" presetSubtype="0" fill="hold" grpId="3" nodeType="withEffect">
                                  <p:stCondLst>
                                    <p:cond delay="0"/>
                                  </p:stCondLst>
                                  <p:childTnLst>
                                    <p:set>
                                      <p:cBhvr>
                                        <p:cTn id="86" dur="1" fill="hold">
                                          <p:stCondLst>
                                            <p:cond delay="0"/>
                                          </p:stCondLst>
                                        </p:cTn>
                                        <p:tgtEl>
                                          <p:spTgt spid="134"/>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154"/>
                  </p:tgtEl>
                </p:cond>
              </p:nextCondLst>
            </p:seq>
            <p:seq concurrent="1" nextAc="seek">
              <p:cTn id="89" restart="whenNotActive" fill="hold" evtFilter="cancelBubble" nodeType="interactiveSeq">
                <p:stCondLst>
                  <p:cond evt="onClick" delay="0">
                    <p:tgtEl>
                      <p:spTgt spid="122"/>
                    </p:tgtEl>
                  </p:cond>
                </p:stCondLst>
                <p:endSync evt="end" delay="0">
                  <p:rtn val="all"/>
                </p:endSync>
                <p:childTnLst>
                  <p:par>
                    <p:cTn id="90" fill="hold">
                      <p:stCondLst>
                        <p:cond delay="0"/>
                      </p:stCondLst>
                      <p:childTnLst>
                        <p:par>
                          <p:cTn id="91" fill="hold">
                            <p:stCondLst>
                              <p:cond delay="0"/>
                            </p:stCondLst>
                            <p:childTnLst>
                              <p:par>
                                <p:cTn id="92" presetID="10" presetClass="entr" presetSubtype="0" fill="hold" grpId="1" nodeType="withEffect">
                                  <p:stCondLst>
                                    <p:cond delay="0"/>
                                  </p:stCondLst>
                                  <p:childTnLst>
                                    <p:set>
                                      <p:cBhvr>
                                        <p:cTn id="93" dur="1" fill="hold">
                                          <p:stCondLst>
                                            <p:cond delay="0"/>
                                          </p:stCondLst>
                                        </p:cTn>
                                        <p:tgtEl>
                                          <p:spTgt spid="134"/>
                                        </p:tgtEl>
                                        <p:attrNameLst>
                                          <p:attrName>style.visibility</p:attrName>
                                        </p:attrNameLst>
                                      </p:cBhvr>
                                      <p:to>
                                        <p:strVal val="visible"/>
                                      </p:to>
                                    </p:set>
                                    <p:animEffect transition="in" filter="fade">
                                      <p:cBhvr>
                                        <p:cTn id="94" dur="500"/>
                                        <p:tgtEl>
                                          <p:spTgt spid="134"/>
                                        </p:tgtEl>
                                      </p:cBhvr>
                                    </p:animEffect>
                                  </p:childTnLst>
                                </p:cTn>
                              </p:par>
                              <p:par>
                                <p:cTn id="95" presetID="1" presetClass="exit" presetSubtype="0" fill="hold" nodeType="withEffect">
                                  <p:stCondLst>
                                    <p:cond delay="0"/>
                                  </p:stCondLst>
                                  <p:childTnLst>
                                    <p:set>
                                      <p:cBhvr>
                                        <p:cTn id="96" dur="1" fill="hold">
                                          <p:stCondLst>
                                            <p:cond delay="0"/>
                                          </p:stCondLst>
                                        </p:cTn>
                                        <p:tgtEl>
                                          <p:spTgt spid="146"/>
                                        </p:tgtEl>
                                        <p:attrNameLst>
                                          <p:attrName>style.visibility</p:attrName>
                                        </p:attrNameLst>
                                      </p:cBhvr>
                                      <p:to>
                                        <p:strVal val="hidden"/>
                                      </p:to>
                                    </p:set>
                                  </p:childTnLst>
                                </p:cTn>
                              </p:par>
                              <p:par>
                                <p:cTn id="97" presetID="1" presetClass="exit" presetSubtype="0" fill="hold" nodeType="withEffect">
                                  <p:stCondLst>
                                    <p:cond delay="0"/>
                                  </p:stCondLst>
                                  <p:childTnLst>
                                    <p:set>
                                      <p:cBhvr>
                                        <p:cTn id="98" dur="1" fill="hold">
                                          <p:stCondLst>
                                            <p:cond delay="0"/>
                                          </p:stCondLst>
                                        </p:cTn>
                                        <p:tgtEl>
                                          <p:spTgt spid="151"/>
                                        </p:tgtEl>
                                        <p:attrNameLst>
                                          <p:attrName>style.visibility</p:attrName>
                                        </p:attrNameLst>
                                      </p:cBhvr>
                                      <p:to>
                                        <p:strVal val="hidden"/>
                                      </p:to>
                                    </p:set>
                                  </p:childTnLst>
                                </p:cTn>
                              </p:par>
                              <p:par>
                                <p:cTn id="99" presetID="1" presetClass="exit" presetSubtype="0" fill="hold" grpId="1" nodeType="withEffect">
                                  <p:stCondLst>
                                    <p:cond delay="0"/>
                                  </p:stCondLst>
                                  <p:childTnLst>
                                    <p:set>
                                      <p:cBhvr>
                                        <p:cTn id="100" dur="1" fill="hold">
                                          <p:stCondLst>
                                            <p:cond delay="0"/>
                                          </p:stCondLst>
                                        </p:cTn>
                                        <p:tgtEl>
                                          <p:spTgt spid="131"/>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32"/>
                                        </p:tgtEl>
                                        <p:attrNameLst>
                                          <p:attrName>style.visibility</p:attrName>
                                        </p:attrNameLst>
                                      </p:cBhvr>
                                      <p:to>
                                        <p:strVal val="hidden"/>
                                      </p:to>
                                    </p:set>
                                  </p:childTnLst>
                                </p:cTn>
                              </p:par>
                              <p:par>
                                <p:cTn id="103" presetID="22" presetClass="entr" presetSubtype="2" fill="hold" nodeType="withEffect">
                                  <p:stCondLst>
                                    <p:cond delay="0"/>
                                  </p:stCondLst>
                                  <p:childTnLst>
                                    <p:set>
                                      <p:cBhvr>
                                        <p:cTn id="104" dur="1" fill="hold">
                                          <p:stCondLst>
                                            <p:cond delay="0"/>
                                          </p:stCondLst>
                                        </p:cTn>
                                        <p:tgtEl>
                                          <p:spTgt spid="148"/>
                                        </p:tgtEl>
                                        <p:attrNameLst>
                                          <p:attrName>style.visibility</p:attrName>
                                        </p:attrNameLst>
                                      </p:cBhvr>
                                      <p:to>
                                        <p:strVal val="visible"/>
                                      </p:to>
                                    </p:set>
                                    <p:animEffect transition="in" filter="wipe(right)">
                                      <p:cBhvr>
                                        <p:cTn id="105" dur="500"/>
                                        <p:tgtEl>
                                          <p:spTgt spid="148"/>
                                        </p:tgtEl>
                                      </p:cBhvr>
                                    </p:animEffect>
                                  </p:childTnLst>
                                </p:cTn>
                              </p:par>
                            </p:childTnLst>
                          </p:cTn>
                        </p:par>
                      </p:childTnLst>
                    </p:cTn>
                  </p:par>
                </p:childTnLst>
              </p:cTn>
              <p:nextCondLst>
                <p:cond evt="onClick" delay="0">
                  <p:tgtEl>
                    <p:spTgt spid="122"/>
                  </p:tgtEl>
                </p:cond>
              </p:nextCondLst>
            </p:seq>
            <p:seq concurrent="1" nextAc="seek">
              <p:cTn id="106" restart="whenNotActive" fill="hold" evtFilter="cancelBubble" nodeType="interactiveSeq">
                <p:stCondLst>
                  <p:cond evt="onClick" delay="0">
                    <p:tgtEl>
                      <p:spTgt spid="121"/>
                    </p:tgtEl>
                  </p:cond>
                </p:stCondLst>
                <p:endSync evt="end" delay="0">
                  <p:rtn val="all"/>
                </p:endSync>
                <p:childTnLst>
                  <p:par>
                    <p:cTn id="107" fill="hold">
                      <p:stCondLst>
                        <p:cond delay="0"/>
                      </p:stCondLst>
                      <p:childTnLst>
                        <p:par>
                          <p:cTn id="108" fill="hold">
                            <p:stCondLst>
                              <p:cond delay="0"/>
                            </p:stCondLst>
                            <p:childTnLst>
                              <p:par>
                                <p:cTn id="109" presetID="10" presetClass="entr" presetSubtype="0" fill="hold" grpId="0" nodeType="afterEffect">
                                  <p:stCondLst>
                                    <p:cond delay="0"/>
                                  </p:stCondLst>
                                  <p:childTnLst>
                                    <p:set>
                                      <p:cBhvr>
                                        <p:cTn id="110" dur="1" fill="hold">
                                          <p:stCondLst>
                                            <p:cond delay="0"/>
                                          </p:stCondLst>
                                        </p:cTn>
                                        <p:tgtEl>
                                          <p:spTgt spid="131"/>
                                        </p:tgtEl>
                                        <p:attrNameLst>
                                          <p:attrName>style.visibility</p:attrName>
                                        </p:attrNameLst>
                                      </p:cBhvr>
                                      <p:to>
                                        <p:strVal val="visible"/>
                                      </p:to>
                                    </p:set>
                                    <p:animEffect transition="in" filter="fade">
                                      <p:cBhvr>
                                        <p:cTn id="111" dur="500"/>
                                        <p:tgtEl>
                                          <p:spTgt spid="131"/>
                                        </p:tgtEl>
                                      </p:cBhvr>
                                    </p:animEffect>
                                  </p:childTnLst>
                                </p:cTn>
                              </p:par>
                              <p:par>
                                <p:cTn id="112" presetID="1" presetClass="exit" presetSubtype="0" fill="hold" nodeType="withEffect">
                                  <p:stCondLst>
                                    <p:cond delay="0"/>
                                  </p:stCondLst>
                                  <p:childTnLst>
                                    <p:set>
                                      <p:cBhvr>
                                        <p:cTn id="113" dur="1" fill="hold">
                                          <p:stCondLst>
                                            <p:cond delay="0"/>
                                          </p:stCondLst>
                                        </p:cTn>
                                        <p:tgtEl>
                                          <p:spTgt spid="151"/>
                                        </p:tgtEl>
                                        <p:attrNameLst>
                                          <p:attrName>style.visibility</p:attrName>
                                        </p:attrNameLst>
                                      </p:cBhvr>
                                      <p:to>
                                        <p:strVal val="hidden"/>
                                      </p:to>
                                    </p:set>
                                  </p:childTnLst>
                                </p:cTn>
                              </p:par>
                              <p:par>
                                <p:cTn id="114" presetID="1" presetClass="exit" presetSubtype="0" fill="hold" nodeType="withEffect">
                                  <p:stCondLst>
                                    <p:cond delay="0"/>
                                  </p:stCondLst>
                                  <p:childTnLst>
                                    <p:set>
                                      <p:cBhvr>
                                        <p:cTn id="115" dur="1" fill="hold">
                                          <p:stCondLst>
                                            <p:cond delay="0"/>
                                          </p:stCondLst>
                                        </p:cTn>
                                        <p:tgtEl>
                                          <p:spTgt spid="148"/>
                                        </p:tgtEl>
                                        <p:attrNameLst>
                                          <p:attrName>style.visibility</p:attrName>
                                        </p:attrNameLst>
                                      </p:cBhvr>
                                      <p:to>
                                        <p:strVal val="hidden"/>
                                      </p:to>
                                    </p:set>
                                  </p:childTnLst>
                                </p:cTn>
                              </p:par>
                              <p:par>
                                <p:cTn id="116" presetID="1" presetClass="exit" presetSubtype="0" fill="hold" grpId="0" nodeType="withEffect">
                                  <p:stCondLst>
                                    <p:cond delay="0"/>
                                  </p:stCondLst>
                                  <p:childTnLst>
                                    <p:set>
                                      <p:cBhvr>
                                        <p:cTn id="117" dur="1" fill="hold">
                                          <p:stCondLst>
                                            <p:cond delay="0"/>
                                          </p:stCondLst>
                                        </p:cTn>
                                        <p:tgtEl>
                                          <p:spTgt spid="132"/>
                                        </p:tgtEl>
                                        <p:attrNameLst>
                                          <p:attrName>style.visibility</p:attrName>
                                        </p:attrNameLst>
                                      </p:cBhvr>
                                      <p:to>
                                        <p:strVal val="hidden"/>
                                      </p:to>
                                    </p:set>
                                  </p:childTnLst>
                                </p:cTn>
                              </p:par>
                              <p:par>
                                <p:cTn id="118" presetID="1" presetClass="exit" presetSubtype="0" fill="hold" grpId="0" nodeType="withEffect">
                                  <p:stCondLst>
                                    <p:cond delay="0"/>
                                  </p:stCondLst>
                                  <p:childTnLst>
                                    <p:set>
                                      <p:cBhvr>
                                        <p:cTn id="119" dur="1" fill="hold">
                                          <p:stCondLst>
                                            <p:cond delay="0"/>
                                          </p:stCondLst>
                                        </p:cTn>
                                        <p:tgtEl>
                                          <p:spTgt spid="134"/>
                                        </p:tgtEl>
                                        <p:attrNameLst>
                                          <p:attrName>style.visibility</p:attrName>
                                        </p:attrNameLst>
                                      </p:cBhvr>
                                      <p:to>
                                        <p:strVal val="hidden"/>
                                      </p:to>
                                    </p:set>
                                  </p:childTnLst>
                                </p:cTn>
                              </p:par>
                              <p:par>
                                <p:cTn id="120" presetID="22" presetClass="entr" presetSubtype="1" fill="hold" nodeType="withEffect">
                                  <p:stCondLst>
                                    <p:cond delay="0"/>
                                  </p:stCondLst>
                                  <p:childTnLst>
                                    <p:set>
                                      <p:cBhvr>
                                        <p:cTn id="121" dur="1" fill="hold">
                                          <p:stCondLst>
                                            <p:cond delay="0"/>
                                          </p:stCondLst>
                                        </p:cTn>
                                        <p:tgtEl>
                                          <p:spTgt spid="146"/>
                                        </p:tgtEl>
                                        <p:attrNameLst>
                                          <p:attrName>style.visibility</p:attrName>
                                        </p:attrNameLst>
                                      </p:cBhvr>
                                      <p:to>
                                        <p:strVal val="visible"/>
                                      </p:to>
                                    </p:set>
                                    <p:animEffect transition="in" filter="wipe(up)">
                                      <p:cBhvr>
                                        <p:cTn id="122" dur="500"/>
                                        <p:tgtEl>
                                          <p:spTgt spid="146"/>
                                        </p:tgtEl>
                                      </p:cBhvr>
                                    </p:animEffect>
                                  </p:childTnLst>
                                </p:cTn>
                              </p:par>
                            </p:childTnLst>
                          </p:cTn>
                        </p:par>
                      </p:childTnLst>
                    </p:cTn>
                  </p:par>
                </p:childTnLst>
              </p:cTn>
              <p:nextCondLst>
                <p:cond evt="onClick" delay="0">
                  <p:tgtEl>
                    <p:spTgt spid="121"/>
                  </p:tgtEl>
                </p:cond>
              </p:nextCondLst>
            </p:seq>
            <p:seq concurrent="1" nextAc="seek">
              <p:cTn id="123" restart="whenNotActive" fill="hold" evtFilter="cancelBubble" nodeType="interactiveSeq">
                <p:stCondLst>
                  <p:cond evt="onClick" delay="0">
                    <p:tgtEl>
                      <p:spTgt spid="123"/>
                    </p:tgtEl>
                  </p:cond>
                </p:stCondLst>
                <p:endSync evt="end" delay="0">
                  <p:rtn val="all"/>
                </p:endSync>
                <p:childTnLst>
                  <p:par>
                    <p:cTn id="124" fill="hold">
                      <p:stCondLst>
                        <p:cond delay="0"/>
                      </p:stCondLst>
                      <p:childTnLst>
                        <p:par>
                          <p:cTn id="125" fill="hold">
                            <p:stCondLst>
                              <p:cond delay="0"/>
                            </p:stCondLst>
                            <p:childTnLst>
                              <p:par>
                                <p:cTn id="126" presetID="10" presetClass="entr" presetSubtype="0" fill="hold" grpId="2" nodeType="withEffect">
                                  <p:stCondLst>
                                    <p:cond delay="0"/>
                                  </p:stCondLst>
                                  <p:childTnLst>
                                    <p:set>
                                      <p:cBhvr>
                                        <p:cTn id="127" dur="1" fill="hold">
                                          <p:stCondLst>
                                            <p:cond delay="0"/>
                                          </p:stCondLst>
                                        </p:cTn>
                                        <p:tgtEl>
                                          <p:spTgt spid="132"/>
                                        </p:tgtEl>
                                        <p:attrNameLst>
                                          <p:attrName>style.visibility</p:attrName>
                                        </p:attrNameLst>
                                      </p:cBhvr>
                                      <p:to>
                                        <p:strVal val="visible"/>
                                      </p:to>
                                    </p:set>
                                    <p:animEffect transition="in" filter="fade">
                                      <p:cBhvr>
                                        <p:cTn id="128" dur="500"/>
                                        <p:tgtEl>
                                          <p:spTgt spid="132"/>
                                        </p:tgtEl>
                                      </p:cBhvr>
                                    </p:animEffect>
                                  </p:childTnLst>
                                </p:cTn>
                              </p:par>
                              <p:par>
                                <p:cTn id="129" presetID="1" presetClass="exit" presetSubtype="0" fill="hold" nodeType="withEffect">
                                  <p:stCondLst>
                                    <p:cond delay="0"/>
                                  </p:stCondLst>
                                  <p:childTnLst>
                                    <p:set>
                                      <p:cBhvr>
                                        <p:cTn id="130" dur="1" fill="hold">
                                          <p:stCondLst>
                                            <p:cond delay="0"/>
                                          </p:stCondLst>
                                        </p:cTn>
                                        <p:tgtEl>
                                          <p:spTgt spid="146"/>
                                        </p:tgtEl>
                                        <p:attrNameLst>
                                          <p:attrName>style.visibility</p:attrName>
                                        </p:attrNameLst>
                                      </p:cBhvr>
                                      <p:to>
                                        <p:strVal val="hidden"/>
                                      </p:to>
                                    </p:set>
                                  </p:childTnLst>
                                </p:cTn>
                              </p:par>
                              <p:par>
                                <p:cTn id="131" presetID="1" presetClass="exit" presetSubtype="0" fill="hold" grpId="2" nodeType="withEffect">
                                  <p:stCondLst>
                                    <p:cond delay="0"/>
                                  </p:stCondLst>
                                  <p:childTnLst>
                                    <p:set>
                                      <p:cBhvr>
                                        <p:cTn id="132" dur="1" fill="hold">
                                          <p:stCondLst>
                                            <p:cond delay="0"/>
                                          </p:stCondLst>
                                        </p:cTn>
                                        <p:tgtEl>
                                          <p:spTgt spid="131"/>
                                        </p:tgtEl>
                                        <p:attrNameLst>
                                          <p:attrName>style.visibility</p:attrName>
                                        </p:attrNameLst>
                                      </p:cBhvr>
                                      <p:to>
                                        <p:strVal val="hidden"/>
                                      </p:to>
                                    </p:set>
                                  </p:childTnLst>
                                </p:cTn>
                              </p:par>
                              <p:par>
                                <p:cTn id="133" presetID="1" presetClass="exit" presetSubtype="0" fill="hold" grpId="2" nodeType="withEffect">
                                  <p:stCondLst>
                                    <p:cond delay="0"/>
                                  </p:stCondLst>
                                  <p:childTnLst>
                                    <p:set>
                                      <p:cBhvr>
                                        <p:cTn id="134" dur="1" fill="hold">
                                          <p:stCondLst>
                                            <p:cond delay="0"/>
                                          </p:stCondLst>
                                        </p:cTn>
                                        <p:tgtEl>
                                          <p:spTgt spid="134"/>
                                        </p:tgtEl>
                                        <p:attrNameLst>
                                          <p:attrName>style.visibility</p:attrName>
                                        </p:attrNameLst>
                                      </p:cBhvr>
                                      <p:to>
                                        <p:strVal val="hidden"/>
                                      </p:to>
                                    </p:set>
                                  </p:childTnLst>
                                </p:cTn>
                              </p:par>
                              <p:par>
                                <p:cTn id="135" presetID="1" presetClass="exit" presetSubtype="0" fill="hold" nodeType="withEffect">
                                  <p:stCondLst>
                                    <p:cond delay="0"/>
                                  </p:stCondLst>
                                  <p:childTnLst>
                                    <p:set>
                                      <p:cBhvr>
                                        <p:cTn id="136" dur="1" fill="hold">
                                          <p:stCondLst>
                                            <p:cond delay="0"/>
                                          </p:stCondLst>
                                        </p:cTn>
                                        <p:tgtEl>
                                          <p:spTgt spid="148"/>
                                        </p:tgtEl>
                                        <p:attrNameLst>
                                          <p:attrName>style.visibility</p:attrName>
                                        </p:attrNameLst>
                                      </p:cBhvr>
                                      <p:to>
                                        <p:strVal val="hidden"/>
                                      </p:to>
                                    </p:set>
                                  </p:childTnLst>
                                </p:cTn>
                              </p:par>
                              <p:par>
                                <p:cTn id="137" presetID="22" presetClass="entr" presetSubtype="4" fill="hold" nodeType="withEffect">
                                  <p:stCondLst>
                                    <p:cond delay="0"/>
                                  </p:stCondLst>
                                  <p:childTnLst>
                                    <p:set>
                                      <p:cBhvr>
                                        <p:cTn id="138" dur="1" fill="hold">
                                          <p:stCondLst>
                                            <p:cond delay="0"/>
                                          </p:stCondLst>
                                        </p:cTn>
                                        <p:tgtEl>
                                          <p:spTgt spid="151"/>
                                        </p:tgtEl>
                                        <p:attrNameLst>
                                          <p:attrName>style.visibility</p:attrName>
                                        </p:attrNameLst>
                                      </p:cBhvr>
                                      <p:to>
                                        <p:strVal val="visible"/>
                                      </p:to>
                                    </p:set>
                                    <p:animEffect transition="in" filter="wipe(down)">
                                      <p:cBhvr>
                                        <p:cTn id="139" dur="500"/>
                                        <p:tgtEl>
                                          <p:spTgt spid="151"/>
                                        </p:tgtEl>
                                      </p:cBhvr>
                                    </p:animEffect>
                                  </p:childTnLst>
                                </p:cTn>
                              </p:par>
                            </p:childTnLst>
                          </p:cTn>
                        </p:par>
                      </p:childTnLst>
                    </p:cTn>
                  </p:par>
                </p:childTnLst>
              </p:cTn>
              <p:nextCondLst>
                <p:cond evt="onClick" delay="0">
                  <p:tgtEl>
                    <p:spTgt spid="123"/>
                  </p:tgtEl>
                </p:cond>
              </p:nextCondLst>
            </p:seq>
          </p:childTnLst>
        </p:cTn>
      </p:par>
    </p:tnLst>
    <p:bldLst>
      <p:bldP spid="7" grpId="0" animBg="1"/>
      <p:bldP spid="125" grpId="0" animBg="1"/>
      <p:bldP spid="4" grpId="0" animBg="1"/>
      <p:bldP spid="4" grpId="1" animBg="1"/>
      <p:bldP spid="83" grpId="0" animBg="1"/>
      <p:bldP spid="131" grpId="0" animBg="1"/>
      <p:bldP spid="131" grpId="1" animBg="1"/>
      <p:bldP spid="131" grpId="2" animBg="1"/>
      <p:bldP spid="131" grpId="3" animBg="1"/>
      <p:bldP spid="134" grpId="0" animBg="1"/>
      <p:bldP spid="134" grpId="1" animBg="1"/>
      <p:bldP spid="134" grpId="2" animBg="1"/>
      <p:bldP spid="134" grpId="3" animBg="1"/>
      <p:bldP spid="132" grpId="0" animBg="1"/>
      <p:bldP spid="132" grpId="1" animBg="1"/>
      <p:bldP spid="132" grpId="2" animBg="1"/>
      <p:bldP spid="132" grpId="3" animBg="1"/>
      <p:bldP spid="126" grpId="0"/>
      <p:bldP spid="153" grpId="0" animBg="1"/>
      <p:bldP spid="153" grpId="1" animBg="1"/>
      <p:bldP spid="155"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4" name="DUMMY"/>
          <p:cNvSpPr/>
          <p:nvPr/>
        </p:nvSpPr>
        <p:spPr>
          <a:xfrm>
            <a:off x="1471419" y="1179683"/>
            <a:ext cx="78602" cy="4666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BG"/>
          <p:cNvGrpSpPr/>
          <p:nvPr/>
        </p:nvGrpSpPr>
        <p:grpSpPr>
          <a:xfrm>
            <a:off x="543750" y="838999"/>
            <a:ext cx="8056493" cy="5534505"/>
            <a:chOff x="543750" y="838999"/>
            <a:chExt cx="8056493" cy="5534505"/>
          </a:xfrm>
          <a:solidFill>
            <a:schemeClr val="bg1"/>
          </a:solidFill>
        </p:grpSpPr>
        <p:grpSp>
          <p:nvGrpSpPr>
            <p:cNvPr id="23" name="Group 22"/>
            <p:cNvGrpSpPr/>
            <p:nvPr/>
          </p:nvGrpSpPr>
          <p:grpSpPr>
            <a:xfrm>
              <a:off x="543753" y="838999"/>
              <a:ext cx="8056489" cy="5008128"/>
              <a:chOff x="543751" y="838999"/>
              <a:chExt cx="8056491" cy="5008128"/>
            </a:xfrm>
            <a:grpFill/>
          </p:grpSpPr>
          <p:sp>
            <p:nvSpPr>
              <p:cNvPr id="24" name="Rectangle 23"/>
              <p:cNvSpPr/>
              <p:nvPr/>
            </p:nvSpPr>
            <p:spPr>
              <a:xfrm>
                <a:off x="543753" y="838999"/>
                <a:ext cx="8056489" cy="5008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543751" y="1253999"/>
                <a:ext cx="1522268" cy="765045"/>
                <a:chOff x="543751" y="1469990"/>
                <a:chExt cx="1043302" cy="524332"/>
              </a:xfrm>
              <a:grpFill/>
            </p:grpSpPr>
            <p:sp>
              <p:nvSpPr>
                <p:cNvPr id="26" name="Right Triangle 25"/>
                <p:cNvSpPr/>
                <p:nvPr/>
              </p:nvSpPr>
              <p:spPr>
                <a:xfrm rot="54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Triangle 26"/>
                <p:cNvSpPr/>
                <p:nvPr/>
              </p:nvSpPr>
              <p:spPr>
                <a:xfrm rot="162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Triangle 27"/>
                <p:cNvSpPr/>
                <p:nvPr/>
              </p:nvSpPr>
              <p:spPr>
                <a:xfrm rot="5400000">
                  <a:off x="1065402" y="1472671"/>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 name="Right Triangle 11"/>
            <p:cNvSpPr/>
            <p:nvPr/>
          </p:nvSpPr>
          <p:spPr>
            <a:xfrm>
              <a:off x="543752" y="4752882"/>
              <a:ext cx="891497" cy="891497"/>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Triangle 34"/>
            <p:cNvSpPr/>
            <p:nvPr/>
          </p:nvSpPr>
          <p:spPr>
            <a:xfrm rot="10800000">
              <a:off x="543750" y="4669989"/>
              <a:ext cx="528641" cy="52864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543754" y="5648290"/>
              <a:ext cx="8056489" cy="725214"/>
            </a:xfrm>
            <a:custGeom>
              <a:avLst/>
              <a:gdLst>
                <a:gd name="connsiteX0" fmla="*/ 0 w 8177860"/>
                <a:gd name="connsiteY0" fmla="*/ 0 h 725214"/>
                <a:gd name="connsiteX1" fmla="*/ 120871 w 8177860"/>
                <a:gd name="connsiteY1" fmla="*/ 0 h 725214"/>
                <a:gd name="connsiteX2" fmla="*/ 8056989 w 8177860"/>
                <a:gd name="connsiteY2" fmla="*/ 0 h 725214"/>
                <a:gd name="connsiteX3" fmla="*/ 8177860 w 8177860"/>
                <a:gd name="connsiteY3" fmla="*/ 0 h 725214"/>
                <a:gd name="connsiteX4" fmla="*/ 8177860 w 8177860"/>
                <a:gd name="connsiteY4" fmla="*/ 120871 h 725214"/>
                <a:gd name="connsiteX5" fmla="*/ 8177860 w 8177860"/>
                <a:gd name="connsiteY5" fmla="*/ 198317 h 725214"/>
                <a:gd name="connsiteX6" fmla="*/ 8177860 w 8177860"/>
                <a:gd name="connsiteY6" fmla="*/ 604343 h 725214"/>
                <a:gd name="connsiteX7" fmla="*/ 8056989 w 8177860"/>
                <a:gd name="connsiteY7" fmla="*/ 725214 h 725214"/>
                <a:gd name="connsiteX8" fmla="*/ 120871 w 8177860"/>
                <a:gd name="connsiteY8" fmla="*/ 725214 h 725214"/>
                <a:gd name="connsiteX9" fmla="*/ 0 w 8177860"/>
                <a:gd name="connsiteY9" fmla="*/ 604343 h 725214"/>
                <a:gd name="connsiteX10" fmla="*/ 0 w 8177860"/>
                <a:gd name="connsiteY10" fmla="*/ 198317 h 725214"/>
                <a:gd name="connsiteX11" fmla="*/ 0 w 8177860"/>
                <a:gd name="connsiteY11" fmla="*/ 120871 h 725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77860" h="725214">
                  <a:moveTo>
                    <a:pt x="0" y="0"/>
                  </a:moveTo>
                  <a:lnTo>
                    <a:pt x="120871" y="0"/>
                  </a:lnTo>
                  <a:lnTo>
                    <a:pt x="8056989" y="0"/>
                  </a:lnTo>
                  <a:lnTo>
                    <a:pt x="8177860" y="0"/>
                  </a:lnTo>
                  <a:lnTo>
                    <a:pt x="8177860" y="120871"/>
                  </a:lnTo>
                  <a:lnTo>
                    <a:pt x="8177860" y="198317"/>
                  </a:lnTo>
                  <a:lnTo>
                    <a:pt x="8177860" y="604343"/>
                  </a:lnTo>
                  <a:cubicBezTo>
                    <a:pt x="8177860" y="671098"/>
                    <a:pt x="8123744" y="725214"/>
                    <a:pt x="8056989" y="725214"/>
                  </a:cubicBezTo>
                  <a:lnTo>
                    <a:pt x="120871" y="725214"/>
                  </a:lnTo>
                  <a:cubicBezTo>
                    <a:pt x="54116" y="725214"/>
                    <a:pt x="0" y="671098"/>
                    <a:pt x="0" y="604343"/>
                  </a:cubicBezTo>
                  <a:lnTo>
                    <a:pt x="0" y="198317"/>
                  </a:lnTo>
                  <a:lnTo>
                    <a:pt x="0" y="120871"/>
                  </a:ln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TITLE"/>
          <p:cNvGrpSpPr/>
          <p:nvPr/>
        </p:nvGrpSpPr>
        <p:grpSpPr>
          <a:xfrm>
            <a:off x="543755" y="478894"/>
            <a:ext cx="8056489" cy="994306"/>
            <a:chOff x="543755" y="478894"/>
            <a:chExt cx="8056489" cy="994306"/>
          </a:xfrm>
        </p:grpSpPr>
        <p:sp>
          <p:nvSpPr>
            <p:cNvPr id="55" name="TITLE"/>
            <p:cNvSpPr/>
            <p:nvPr/>
          </p:nvSpPr>
          <p:spPr>
            <a:xfrm>
              <a:off x="543755" y="478894"/>
              <a:ext cx="8056489" cy="994306"/>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ITLE"/>
            <p:cNvSpPr txBox="1">
              <a:spLocks/>
            </p:cNvSpPr>
            <p:nvPr/>
          </p:nvSpPr>
          <p:spPr>
            <a:xfrm>
              <a:off x="543756" y="478894"/>
              <a:ext cx="805648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3600" i="1" dirty="0">
                  <a:solidFill>
                    <a:schemeClr val="bg1"/>
                  </a:solidFill>
                  <a:latin typeface="+mn-lt"/>
                </a:rPr>
                <a:t>The Hope Hunters</a:t>
              </a:r>
              <a:endParaRPr lang="en-GB" sz="3600" i="1" dirty="0">
                <a:solidFill>
                  <a:schemeClr val="bg1"/>
                </a:solidFill>
                <a:latin typeface="+mn-lt"/>
              </a:endParaRPr>
            </a:p>
          </p:txBody>
        </p:sp>
      </p:grpSp>
      <p:sp>
        <p:nvSpPr>
          <p:cNvPr id="54" name="TITLE"/>
          <p:cNvSpPr/>
          <p:nvPr/>
        </p:nvSpPr>
        <p:spPr>
          <a:xfrm>
            <a:off x="618521" y="550258"/>
            <a:ext cx="7906959" cy="848368"/>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43749" y="3639823"/>
            <a:ext cx="8056493" cy="2004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Rectangle 124"/>
          <p:cNvSpPr/>
          <p:nvPr/>
        </p:nvSpPr>
        <p:spPr>
          <a:xfrm>
            <a:off x="543749" y="1473200"/>
            <a:ext cx="8056493" cy="1173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TextBox 151"/>
          <p:cNvSpPr txBox="1"/>
          <p:nvPr/>
        </p:nvSpPr>
        <p:spPr>
          <a:xfrm>
            <a:off x="2950540" y="6051532"/>
            <a:ext cx="3348071" cy="307777"/>
          </a:xfrm>
          <a:prstGeom prst="rect">
            <a:avLst/>
          </a:prstGeom>
          <a:noFill/>
        </p:spPr>
        <p:txBody>
          <a:bodyPr wrap="square" rtlCol="0">
            <a:spAutoFit/>
          </a:bodyPr>
          <a:lstStyle/>
          <a:p>
            <a:pPr algn="ctr"/>
            <a:r>
              <a:rPr lang="en-GB" sz="700" dirty="0">
                <a:solidFill>
                  <a:schemeClr val="bg1"/>
                </a:solidFill>
                <a:latin typeface="Roboto" panose="02000000000000000000" pitchFamily="2" charset="0"/>
                <a:ea typeface="Roboto" panose="02000000000000000000" pitchFamily="2" charset="0"/>
              </a:rPr>
              <a:t>The Hope Hunters</a:t>
            </a:r>
          </a:p>
          <a:p>
            <a:pPr algn="ctr"/>
            <a:r>
              <a:rPr lang="en-GB" sz="700" dirty="0">
                <a:solidFill>
                  <a:schemeClr val="bg1"/>
                </a:solidFill>
                <a:latin typeface="Roboto" panose="02000000000000000000" pitchFamily="2" charset="0"/>
                <a:ea typeface="Roboto" panose="02000000000000000000" pitchFamily="2" charset="0"/>
              </a:rPr>
              <a:t>Copyright © Axel </a:t>
            </a:r>
            <a:r>
              <a:rPr lang="en-GB" sz="700" dirty="0" err="1">
                <a:solidFill>
                  <a:schemeClr val="bg1"/>
                </a:solidFill>
                <a:latin typeface="Roboto" panose="02000000000000000000" pitchFamily="2" charset="0"/>
                <a:ea typeface="Roboto" panose="02000000000000000000" pitchFamily="2" charset="0"/>
              </a:rPr>
              <a:t>Scheffler</a:t>
            </a:r>
            <a:r>
              <a:rPr lang="en-GB" sz="700" dirty="0">
                <a:solidFill>
                  <a:schemeClr val="bg1"/>
                </a:solidFill>
                <a:latin typeface="Roboto" panose="02000000000000000000" pitchFamily="2" charset="0"/>
                <a:ea typeface="Roboto" panose="02000000000000000000" pitchFamily="2" charset="0"/>
              </a:rPr>
              <a:t> 2020</a:t>
            </a:r>
          </a:p>
        </p:txBody>
      </p:sp>
      <p:pic>
        <p:nvPicPr>
          <p:cNvPr id="68" name="IMG"/>
          <p:cNvPicPr>
            <a:picLocks noChangeAspect="1"/>
          </p:cNvPicPr>
          <p:nvPr/>
        </p:nvPicPr>
        <p:blipFill>
          <a:blip r:embed="rId2"/>
          <a:stretch>
            <a:fillRect/>
          </a:stretch>
        </p:blipFill>
        <p:spPr>
          <a:xfrm>
            <a:off x="2121736" y="1531220"/>
            <a:ext cx="5099600" cy="4056499"/>
          </a:xfrm>
          <a:prstGeom prst="rect">
            <a:avLst/>
          </a:prstGeom>
        </p:spPr>
      </p:pic>
      <p:sp>
        <p:nvSpPr>
          <p:cNvPr id="70" name="NEXT BUTTON">
            <a:hlinkClick r:id="" action="ppaction://hlinkshowjump?jump=previousslide"/>
          </p:cNvPr>
          <p:cNvSpPr/>
          <p:nvPr/>
        </p:nvSpPr>
        <p:spPr>
          <a:xfrm>
            <a:off x="6843327" y="5724826"/>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Zoom Out</a:t>
            </a:r>
            <a:endParaRPr lang="en-GB" b="1" dirty="0">
              <a:solidFill>
                <a:srgbClr val="C3AE55"/>
              </a:solidFill>
            </a:endParaRPr>
          </a:p>
        </p:txBody>
      </p:sp>
      <p:sp>
        <p:nvSpPr>
          <p:cNvPr id="75" name="Zoom Out">
            <a:hlinkClick r:id="" action="ppaction://hlinkshowjump?jump=lastslideviewed"/>
          </p:cNvPr>
          <p:cNvSpPr/>
          <p:nvPr/>
        </p:nvSpPr>
        <p:spPr>
          <a:xfrm>
            <a:off x="6827469" y="1721251"/>
            <a:ext cx="238794" cy="238794"/>
          </a:xfrm>
          <a:custGeom>
            <a:avLst/>
            <a:gdLst>
              <a:gd name="connsiteX0" fmla="*/ 35111 w 238794"/>
              <a:gd name="connsiteY0" fmla="*/ 94859 h 238794"/>
              <a:gd name="connsiteX1" fmla="*/ 35111 w 238794"/>
              <a:gd name="connsiteY1" fmla="*/ 140578 h 238794"/>
              <a:gd name="connsiteX2" fmla="*/ 208457 w 238794"/>
              <a:gd name="connsiteY2" fmla="*/ 140578 h 238794"/>
              <a:gd name="connsiteX3" fmla="*/ 208457 w 238794"/>
              <a:gd name="connsiteY3" fmla="*/ 94859 h 238794"/>
              <a:gd name="connsiteX4" fmla="*/ 119397 w 238794"/>
              <a:gd name="connsiteY4" fmla="*/ 0 h 238794"/>
              <a:gd name="connsiteX5" fmla="*/ 238794 w 238794"/>
              <a:gd name="connsiteY5" fmla="*/ 119397 h 238794"/>
              <a:gd name="connsiteX6" fmla="*/ 119397 w 238794"/>
              <a:gd name="connsiteY6" fmla="*/ 238794 h 238794"/>
              <a:gd name="connsiteX7" fmla="*/ 0 w 238794"/>
              <a:gd name="connsiteY7" fmla="*/ 119397 h 238794"/>
              <a:gd name="connsiteX8" fmla="*/ 119397 w 238794"/>
              <a:gd name="connsiteY8" fmla="*/ 0 h 238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794" h="238794">
                <a:moveTo>
                  <a:pt x="35111" y="94859"/>
                </a:moveTo>
                <a:lnTo>
                  <a:pt x="35111" y="140578"/>
                </a:lnTo>
                <a:lnTo>
                  <a:pt x="208457" y="140578"/>
                </a:lnTo>
                <a:lnTo>
                  <a:pt x="208457" y="94859"/>
                </a:lnTo>
                <a:close/>
                <a:moveTo>
                  <a:pt x="119397" y="0"/>
                </a:moveTo>
                <a:cubicBezTo>
                  <a:pt x="185338" y="0"/>
                  <a:pt x="238794" y="53456"/>
                  <a:pt x="238794" y="119397"/>
                </a:cubicBezTo>
                <a:cubicBezTo>
                  <a:pt x="238794" y="185338"/>
                  <a:pt x="185338" y="238794"/>
                  <a:pt x="119397" y="238794"/>
                </a:cubicBezTo>
                <a:cubicBezTo>
                  <a:pt x="53456" y="238794"/>
                  <a:pt x="0" y="185338"/>
                  <a:pt x="0" y="119397"/>
                </a:cubicBezTo>
                <a:cubicBezTo>
                  <a:pt x="0" y="53456"/>
                  <a:pt x="53456" y="0"/>
                  <a:pt x="119397" y="0"/>
                </a:cubicBezTo>
                <a:close/>
              </a:path>
            </a:pathLst>
          </a:cu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NEXT BUTTON">
            <a:hlinkClick r:id="rId3" action="ppaction://hlinksldjump"/>
          </p:cNvPr>
          <p:cNvSpPr/>
          <p:nvPr/>
        </p:nvSpPr>
        <p:spPr>
          <a:xfrm>
            <a:off x="618521" y="5724827"/>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Back to Menu</a:t>
            </a:r>
            <a:endParaRPr lang="en-GB" b="1" dirty="0">
              <a:solidFill>
                <a:srgbClr val="C3AE55"/>
              </a:solidFill>
            </a:endParaRPr>
          </a:p>
        </p:txBody>
      </p:sp>
    </p:spTree>
    <p:extLst>
      <p:ext uri="{BB962C8B-B14F-4D97-AF65-F5344CB8AC3E}">
        <p14:creationId xmlns:p14="http://schemas.microsoft.com/office/powerpoint/2010/main" val="1796665892"/>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500"/>
                                        <p:tgtEl>
                                          <p:spTgt spid="125"/>
                                        </p:tgtEl>
                                      </p:cBhvr>
                                    </p:animEffect>
                                  </p:childTnLst>
                                </p:cTn>
                              </p:par>
                              <p:par>
                                <p:cTn id="8" presetID="10" presetClass="entr" presetSubtype="0" fill="hold"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fade">
                                      <p:cBhvr>
                                        <p:cTn id="10"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54"/>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154"/>
                  </p:tgtEl>
                </p:cond>
              </p:nextCondLst>
            </p:seq>
          </p:childTnLst>
        </p:cTn>
      </p:par>
    </p:tnLst>
    <p:bldLst>
      <p:bldP spid="7" grpId="0" animBg="1"/>
      <p:bldP spid="1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DUMMY"/>
          <p:cNvSpPr/>
          <p:nvPr/>
        </p:nvSpPr>
        <p:spPr>
          <a:xfrm>
            <a:off x="1471419" y="1179683"/>
            <a:ext cx="78602" cy="4666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BG"/>
          <p:cNvGrpSpPr/>
          <p:nvPr/>
        </p:nvGrpSpPr>
        <p:grpSpPr>
          <a:xfrm>
            <a:off x="543750" y="838999"/>
            <a:ext cx="8056493" cy="5534505"/>
            <a:chOff x="543750" y="838999"/>
            <a:chExt cx="8056493" cy="5534505"/>
          </a:xfrm>
          <a:solidFill>
            <a:srgbClr val="ECD56B"/>
          </a:solidFill>
        </p:grpSpPr>
        <p:grpSp>
          <p:nvGrpSpPr>
            <p:cNvPr id="23" name="Group 22"/>
            <p:cNvGrpSpPr/>
            <p:nvPr/>
          </p:nvGrpSpPr>
          <p:grpSpPr>
            <a:xfrm>
              <a:off x="543753" y="838999"/>
              <a:ext cx="8056489" cy="5008128"/>
              <a:chOff x="543751" y="838999"/>
              <a:chExt cx="8056491" cy="5008128"/>
            </a:xfrm>
            <a:grpFill/>
          </p:grpSpPr>
          <p:sp>
            <p:nvSpPr>
              <p:cNvPr id="24" name="Rectangle 23"/>
              <p:cNvSpPr/>
              <p:nvPr/>
            </p:nvSpPr>
            <p:spPr>
              <a:xfrm>
                <a:off x="543753" y="838999"/>
                <a:ext cx="8056489" cy="5008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543751" y="1253999"/>
                <a:ext cx="1522268" cy="765045"/>
                <a:chOff x="543751" y="1469990"/>
                <a:chExt cx="1043302" cy="524332"/>
              </a:xfrm>
              <a:grpFill/>
            </p:grpSpPr>
            <p:sp>
              <p:nvSpPr>
                <p:cNvPr id="26" name="Right Triangle 25"/>
                <p:cNvSpPr/>
                <p:nvPr/>
              </p:nvSpPr>
              <p:spPr>
                <a:xfrm rot="54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Triangle 26"/>
                <p:cNvSpPr/>
                <p:nvPr/>
              </p:nvSpPr>
              <p:spPr>
                <a:xfrm rot="162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Triangle 27"/>
                <p:cNvSpPr/>
                <p:nvPr/>
              </p:nvSpPr>
              <p:spPr>
                <a:xfrm rot="5400000">
                  <a:off x="1065402" y="1472671"/>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 name="Right Triangle 11"/>
            <p:cNvSpPr/>
            <p:nvPr/>
          </p:nvSpPr>
          <p:spPr>
            <a:xfrm>
              <a:off x="543752" y="4752882"/>
              <a:ext cx="891497" cy="891497"/>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Triangle 34"/>
            <p:cNvSpPr/>
            <p:nvPr/>
          </p:nvSpPr>
          <p:spPr>
            <a:xfrm rot="10800000">
              <a:off x="543750" y="4669989"/>
              <a:ext cx="528641" cy="52864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543754" y="5648290"/>
              <a:ext cx="8056489" cy="725214"/>
            </a:xfrm>
            <a:custGeom>
              <a:avLst/>
              <a:gdLst>
                <a:gd name="connsiteX0" fmla="*/ 0 w 8177860"/>
                <a:gd name="connsiteY0" fmla="*/ 0 h 725214"/>
                <a:gd name="connsiteX1" fmla="*/ 120871 w 8177860"/>
                <a:gd name="connsiteY1" fmla="*/ 0 h 725214"/>
                <a:gd name="connsiteX2" fmla="*/ 8056989 w 8177860"/>
                <a:gd name="connsiteY2" fmla="*/ 0 h 725214"/>
                <a:gd name="connsiteX3" fmla="*/ 8177860 w 8177860"/>
                <a:gd name="connsiteY3" fmla="*/ 0 h 725214"/>
                <a:gd name="connsiteX4" fmla="*/ 8177860 w 8177860"/>
                <a:gd name="connsiteY4" fmla="*/ 120871 h 725214"/>
                <a:gd name="connsiteX5" fmla="*/ 8177860 w 8177860"/>
                <a:gd name="connsiteY5" fmla="*/ 198317 h 725214"/>
                <a:gd name="connsiteX6" fmla="*/ 8177860 w 8177860"/>
                <a:gd name="connsiteY6" fmla="*/ 604343 h 725214"/>
                <a:gd name="connsiteX7" fmla="*/ 8056989 w 8177860"/>
                <a:gd name="connsiteY7" fmla="*/ 725214 h 725214"/>
                <a:gd name="connsiteX8" fmla="*/ 120871 w 8177860"/>
                <a:gd name="connsiteY8" fmla="*/ 725214 h 725214"/>
                <a:gd name="connsiteX9" fmla="*/ 0 w 8177860"/>
                <a:gd name="connsiteY9" fmla="*/ 604343 h 725214"/>
                <a:gd name="connsiteX10" fmla="*/ 0 w 8177860"/>
                <a:gd name="connsiteY10" fmla="*/ 198317 h 725214"/>
                <a:gd name="connsiteX11" fmla="*/ 0 w 8177860"/>
                <a:gd name="connsiteY11" fmla="*/ 120871 h 725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77860" h="725214">
                  <a:moveTo>
                    <a:pt x="0" y="0"/>
                  </a:moveTo>
                  <a:lnTo>
                    <a:pt x="120871" y="0"/>
                  </a:lnTo>
                  <a:lnTo>
                    <a:pt x="8056989" y="0"/>
                  </a:lnTo>
                  <a:lnTo>
                    <a:pt x="8177860" y="0"/>
                  </a:lnTo>
                  <a:lnTo>
                    <a:pt x="8177860" y="120871"/>
                  </a:lnTo>
                  <a:lnTo>
                    <a:pt x="8177860" y="198317"/>
                  </a:lnTo>
                  <a:lnTo>
                    <a:pt x="8177860" y="604343"/>
                  </a:lnTo>
                  <a:cubicBezTo>
                    <a:pt x="8177860" y="671098"/>
                    <a:pt x="8123744" y="725214"/>
                    <a:pt x="8056989" y="725214"/>
                  </a:cubicBezTo>
                  <a:lnTo>
                    <a:pt x="120871" y="725214"/>
                  </a:lnTo>
                  <a:cubicBezTo>
                    <a:pt x="54116" y="725214"/>
                    <a:pt x="0" y="671098"/>
                    <a:pt x="0" y="604343"/>
                  </a:cubicBezTo>
                  <a:lnTo>
                    <a:pt x="0" y="198317"/>
                  </a:lnTo>
                  <a:lnTo>
                    <a:pt x="0" y="120871"/>
                  </a:lnTo>
                  <a:close/>
                </a:path>
              </a:pathLst>
            </a:cu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TITLE"/>
          <p:cNvGrpSpPr/>
          <p:nvPr/>
        </p:nvGrpSpPr>
        <p:grpSpPr>
          <a:xfrm>
            <a:off x="543755" y="478894"/>
            <a:ext cx="8056489" cy="994306"/>
            <a:chOff x="543755" y="478894"/>
            <a:chExt cx="8056489" cy="994306"/>
          </a:xfrm>
        </p:grpSpPr>
        <p:sp>
          <p:nvSpPr>
            <p:cNvPr id="55" name="TITLE"/>
            <p:cNvSpPr/>
            <p:nvPr/>
          </p:nvSpPr>
          <p:spPr>
            <a:xfrm>
              <a:off x="543755" y="478894"/>
              <a:ext cx="8056489" cy="994306"/>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ITLE"/>
            <p:cNvSpPr txBox="1">
              <a:spLocks/>
            </p:cNvSpPr>
            <p:nvPr/>
          </p:nvSpPr>
          <p:spPr>
            <a:xfrm>
              <a:off x="543756" y="478894"/>
              <a:ext cx="8056488" cy="994306"/>
            </a:xfrm>
            <a:prstGeom prst="roundRect">
              <a:avLst>
                <a:gd name="adj" fmla="val 9641"/>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3600" i="1" dirty="0">
                  <a:solidFill>
                    <a:schemeClr val="bg1"/>
                  </a:solidFill>
                  <a:latin typeface="+mn-lt"/>
                </a:rPr>
                <a:t>The Hope Hunters </a:t>
              </a:r>
              <a:r>
                <a:rPr lang="en-US" sz="3600" b="0" dirty="0">
                  <a:solidFill>
                    <a:schemeClr val="bg1"/>
                  </a:solidFill>
                  <a:latin typeface="+mn-lt"/>
                </a:rPr>
                <a:t>Example Answers</a:t>
              </a:r>
              <a:endParaRPr lang="en-GB" sz="3600" b="0" dirty="0">
                <a:solidFill>
                  <a:schemeClr val="bg1"/>
                </a:solidFill>
                <a:latin typeface="+mn-lt"/>
              </a:endParaRPr>
            </a:p>
          </p:txBody>
        </p:sp>
      </p:grpSp>
      <p:sp>
        <p:nvSpPr>
          <p:cNvPr id="54" name="TITLE"/>
          <p:cNvSpPr/>
          <p:nvPr/>
        </p:nvSpPr>
        <p:spPr>
          <a:xfrm>
            <a:off x="618521" y="550258"/>
            <a:ext cx="7906959" cy="848368"/>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43749" y="3639823"/>
            <a:ext cx="8056493" cy="2004556"/>
          </a:xfrm>
          <a:prstGeom prst="rect">
            <a:avLst/>
          </a:prstGeom>
          <a:solidFill>
            <a:srgbClr val="C3AE55">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Rectangle 124"/>
          <p:cNvSpPr/>
          <p:nvPr/>
        </p:nvSpPr>
        <p:spPr>
          <a:xfrm>
            <a:off x="543749" y="1473200"/>
            <a:ext cx="8056493" cy="1173181"/>
          </a:xfrm>
          <a:prstGeom prst="rect">
            <a:avLst/>
          </a:pr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election Container"/>
          <p:cNvSpPr/>
          <p:nvPr/>
        </p:nvSpPr>
        <p:spPr>
          <a:xfrm>
            <a:off x="4261607" y="3699372"/>
            <a:ext cx="4204644" cy="1854104"/>
          </a:xfrm>
          <a:prstGeom prst="roundRect">
            <a:avLst>
              <a:gd name="adj" fmla="val 769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90000"/>
                  <a:lumOff val="10000"/>
                </a:schemeClr>
              </a:solidFill>
            </a:endParaRPr>
          </a:p>
        </p:txBody>
      </p:sp>
      <p:cxnSp>
        <p:nvCxnSpPr>
          <p:cNvPr id="20" name="Straight Connector 19"/>
          <p:cNvCxnSpPr/>
          <p:nvPr/>
        </p:nvCxnSpPr>
        <p:spPr>
          <a:xfrm>
            <a:off x="4261607" y="4305106"/>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4261607" y="4935679"/>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24" name="IMG"/>
          <p:cNvPicPr>
            <a:picLocks noChangeAspect="1"/>
          </p:cNvPicPr>
          <p:nvPr/>
        </p:nvPicPr>
        <p:blipFill>
          <a:blip r:embed="rId2"/>
          <a:stretch>
            <a:fillRect/>
          </a:stretch>
        </p:blipFill>
        <p:spPr>
          <a:xfrm>
            <a:off x="804599" y="1600584"/>
            <a:ext cx="3196950" cy="2543028"/>
          </a:xfrm>
          <a:prstGeom prst="rect">
            <a:avLst/>
          </a:prstGeom>
        </p:spPr>
      </p:pic>
      <p:sp>
        <p:nvSpPr>
          <p:cNvPr id="131" name="[SELECT] Rex Retriever"/>
          <p:cNvSpPr/>
          <p:nvPr/>
        </p:nvSpPr>
        <p:spPr>
          <a:xfrm>
            <a:off x="4261607" y="3699373"/>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SELECT] Arlo the Author"/>
          <p:cNvSpPr/>
          <p:nvPr/>
        </p:nvSpPr>
        <p:spPr>
          <a:xfrm>
            <a:off x="4258040" y="4312328"/>
            <a:ext cx="4206169" cy="621981"/>
          </a:xfrm>
          <a:prstGeom prst="rect">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SELECT] Predicting Pip"/>
          <p:cNvSpPr/>
          <p:nvPr/>
        </p:nvSpPr>
        <p:spPr>
          <a:xfrm rot="10800000">
            <a:off x="4259566" y="4934309"/>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1" name="Rex Retriever"/>
          <p:cNvGrpSpPr/>
          <p:nvPr/>
        </p:nvGrpSpPr>
        <p:grpSpPr>
          <a:xfrm>
            <a:off x="4401216" y="3815225"/>
            <a:ext cx="4065799" cy="535863"/>
            <a:chOff x="4401216" y="3815225"/>
            <a:chExt cx="4065799" cy="535863"/>
          </a:xfrm>
        </p:grpSpPr>
        <p:sp>
          <p:nvSpPr>
            <p:cNvPr id="30" name="TextBox 29"/>
            <p:cNvSpPr txBox="1"/>
            <p:nvPr/>
          </p:nvSpPr>
          <p:spPr>
            <a:xfrm>
              <a:off x="4928691" y="3827183"/>
              <a:ext cx="3538324" cy="369332"/>
            </a:xfrm>
            <a:prstGeom prst="rect">
              <a:avLst/>
            </a:prstGeom>
            <a:noFill/>
          </p:spPr>
          <p:txBody>
            <a:bodyPr wrap="square" rtlCol="0">
              <a:spAutoFit/>
            </a:bodyPr>
            <a:lstStyle/>
            <a:p>
              <a:r>
                <a:rPr lang="en-GB" b="1" spc="-30" dirty="0"/>
                <a:t>Rex Retriever’s </a:t>
              </a:r>
              <a:r>
                <a:rPr lang="en-GB" sz="1600" spc="-30" dirty="0">
                  <a:solidFill>
                    <a:schemeClr val="bg1">
                      <a:lumMod val="85000"/>
                    </a:schemeClr>
                  </a:solidFill>
                </a:rPr>
                <a:t>answer is…</a:t>
              </a:r>
              <a:endParaRPr lang="en-GB" spc="-30" dirty="0">
                <a:solidFill>
                  <a:schemeClr val="bg1">
                    <a:lumMod val="85000"/>
                  </a:schemeClr>
                </a:solidFill>
              </a:endParaRPr>
            </a:p>
          </p:txBody>
        </p:sp>
        <p:grpSp>
          <p:nvGrpSpPr>
            <p:cNvPr id="108" name="Group 107"/>
            <p:cNvGrpSpPr/>
            <p:nvPr/>
          </p:nvGrpSpPr>
          <p:grpSpPr>
            <a:xfrm>
              <a:off x="4401216" y="3815225"/>
              <a:ext cx="675931" cy="535863"/>
              <a:chOff x="2595046" y="2862246"/>
              <a:chExt cx="675931" cy="535863"/>
            </a:xfrm>
          </p:grpSpPr>
          <p:sp>
            <p:nvSpPr>
              <p:cNvPr id="109" name="Rounded Rectangle 108"/>
              <p:cNvSpPr/>
              <p:nvPr/>
            </p:nvSpPr>
            <p:spPr>
              <a:xfrm>
                <a:off x="2596861" y="2862246"/>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0" name="Picture 109"/>
              <p:cNvPicPr>
                <a:picLocks noChangeAspect="1"/>
              </p:cNvPicPr>
              <p:nvPr/>
            </p:nvPicPr>
            <p:blipFill rotWithShape="1">
              <a:blip r:embed="rId3" cstate="print">
                <a:extLst>
                  <a:ext uri="{28A0092B-C50C-407E-A947-70E740481C1C}">
                    <a14:useLocalDpi xmlns:a14="http://schemas.microsoft.com/office/drawing/2010/main"/>
                  </a:ext>
                </a:extLst>
              </a:blip>
              <a:srcRect l="66617" t="37099" r="-11078" b="13654"/>
              <a:stretch/>
            </p:blipFill>
            <p:spPr>
              <a:xfrm>
                <a:off x="2780270" y="2862247"/>
                <a:ext cx="490707" cy="535862"/>
              </a:xfrm>
              <a:prstGeom prst="rect">
                <a:avLst/>
              </a:prstGeom>
            </p:spPr>
          </p:pic>
          <p:pic>
            <p:nvPicPr>
              <p:cNvPr id="111" name="Picture 110"/>
              <p:cNvPicPr>
                <a:picLocks noChangeAspect="1"/>
              </p:cNvPicPr>
              <p:nvPr/>
            </p:nvPicPr>
            <p:blipFill>
              <a:blip r:embed="rId4" cstate="print">
                <a:extLst>
                  <a:ext uri="{28A0092B-C50C-407E-A947-70E740481C1C}">
                    <a14:useLocalDpi xmlns:a14="http://schemas.microsoft.com/office/drawing/2010/main"/>
                  </a:ext>
                </a:extLst>
              </a:blip>
              <a:srcRect l="50000" t="37099" r="7459" b="26058"/>
              <a:stretch>
                <a:fillRect/>
              </a:stretch>
            </p:blipFill>
            <p:spPr>
              <a:xfrm>
                <a:off x="2595046" y="2862246"/>
                <a:ext cx="469514" cy="400896"/>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nvGrpSpPr>
          <p:cNvPr id="122" name="Arlo the Author"/>
          <p:cNvGrpSpPr/>
          <p:nvPr/>
        </p:nvGrpSpPr>
        <p:grpSpPr>
          <a:xfrm>
            <a:off x="4400103" y="4367171"/>
            <a:ext cx="4005135" cy="485501"/>
            <a:chOff x="4400103" y="4367171"/>
            <a:chExt cx="4005135" cy="485501"/>
          </a:xfrm>
        </p:grpSpPr>
        <p:sp>
          <p:nvSpPr>
            <p:cNvPr id="69" name="TextBox 68"/>
            <p:cNvSpPr txBox="1"/>
            <p:nvPr/>
          </p:nvSpPr>
          <p:spPr>
            <a:xfrm>
              <a:off x="4935722" y="4483340"/>
              <a:ext cx="3469516" cy="369332"/>
            </a:xfrm>
            <a:prstGeom prst="rect">
              <a:avLst/>
            </a:prstGeom>
            <a:noFill/>
          </p:spPr>
          <p:txBody>
            <a:bodyPr wrap="square" rtlCol="0">
              <a:spAutoFit/>
            </a:bodyPr>
            <a:lstStyle/>
            <a:p>
              <a:r>
                <a:rPr lang="en-GB" b="1" spc="-30" dirty="0"/>
                <a:t>Arlo the Author’s </a:t>
              </a:r>
              <a:r>
                <a:rPr lang="en-GB" sz="1600" spc="-30" dirty="0">
                  <a:solidFill>
                    <a:schemeClr val="bg1">
                      <a:lumMod val="85000"/>
                    </a:schemeClr>
                  </a:solidFill>
                </a:rPr>
                <a:t>answer is…</a:t>
              </a:r>
              <a:endParaRPr lang="en-GB" spc="-30" dirty="0">
                <a:solidFill>
                  <a:schemeClr val="bg1">
                    <a:lumMod val="85000"/>
                  </a:schemeClr>
                </a:solidFill>
              </a:endParaRPr>
            </a:p>
          </p:txBody>
        </p:sp>
        <p:grpSp>
          <p:nvGrpSpPr>
            <p:cNvPr id="112" name="Group 111"/>
            <p:cNvGrpSpPr/>
            <p:nvPr/>
          </p:nvGrpSpPr>
          <p:grpSpPr>
            <a:xfrm>
              <a:off x="4400103" y="4367171"/>
              <a:ext cx="470627" cy="479539"/>
              <a:chOff x="2829977" y="2485449"/>
              <a:chExt cx="470627" cy="479539"/>
            </a:xfrm>
          </p:grpSpPr>
          <p:sp>
            <p:nvSpPr>
              <p:cNvPr id="113" name="Rounded Rectangle 112"/>
              <p:cNvSpPr/>
              <p:nvPr/>
            </p:nvSpPr>
            <p:spPr>
              <a:xfrm>
                <a:off x="2831090" y="2564092"/>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4" name="Group 113"/>
              <p:cNvGrpSpPr/>
              <p:nvPr/>
            </p:nvGrpSpPr>
            <p:grpSpPr>
              <a:xfrm>
                <a:off x="2829977" y="2485449"/>
                <a:ext cx="469514" cy="478366"/>
                <a:chOff x="2829977" y="2485449"/>
                <a:chExt cx="469514" cy="478366"/>
              </a:xfrm>
            </p:grpSpPr>
            <p:pic>
              <p:nvPicPr>
                <p:cNvPr id="115" name="Picture 114"/>
                <p:cNvPicPr>
                  <a:picLocks noChangeAspect="1"/>
                </p:cNvPicPr>
                <p:nvPr/>
              </p:nvPicPr>
              <p:blipFill rotWithShape="1">
                <a:blip r:embed="rId5" cstate="print">
                  <a:extLst>
                    <a:ext uri="{28A0092B-C50C-407E-A947-70E740481C1C}">
                      <a14:useLocalDpi xmlns:a14="http://schemas.microsoft.com/office/drawing/2010/main"/>
                    </a:ext>
                  </a:extLst>
                </a:blip>
                <a:srcRect l="16536" t="-664" r="32997" b="91831"/>
                <a:stretch/>
              </p:blipFill>
              <p:spPr>
                <a:xfrm>
                  <a:off x="2858611" y="2485449"/>
                  <a:ext cx="402454" cy="165797"/>
                </a:xfrm>
                <a:prstGeom prst="rect">
                  <a:avLst/>
                </a:prstGeom>
              </p:spPr>
            </p:pic>
            <p:pic>
              <p:nvPicPr>
                <p:cNvPr id="116" name="Picture 115"/>
                <p:cNvPicPr>
                  <a:picLocks noChangeAspect="1"/>
                </p:cNvPicPr>
                <p:nvPr/>
              </p:nvPicPr>
              <p:blipFill>
                <a:blip r:embed="rId5" cstate="print">
                  <a:extLst>
                    <a:ext uri="{28A0092B-C50C-407E-A947-70E740481C1C}">
                      <a14:useLocalDpi xmlns:a14="http://schemas.microsoft.com/office/drawing/2010/main"/>
                    </a:ext>
                  </a:extLst>
                </a:blip>
                <a:srcRect l="13085" t="3395" r="28039" b="75248"/>
                <a:stretch>
                  <a:fillRect/>
                </a:stretch>
              </p:blipFill>
              <p:spPr>
                <a:xfrm>
                  <a:off x="2829977" y="2562919"/>
                  <a:ext cx="469514" cy="400896"/>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grpSp>
        <p:nvGrpSpPr>
          <p:cNvPr id="123" name="PREDICTING PIP"/>
          <p:cNvGrpSpPr/>
          <p:nvPr/>
        </p:nvGrpSpPr>
        <p:grpSpPr>
          <a:xfrm>
            <a:off x="4384735" y="4979131"/>
            <a:ext cx="4013472" cy="477531"/>
            <a:chOff x="4384735" y="4979131"/>
            <a:chExt cx="4013472" cy="477531"/>
          </a:xfrm>
        </p:grpSpPr>
        <p:sp>
          <p:nvSpPr>
            <p:cNvPr id="78" name="TextBox 77"/>
            <p:cNvSpPr txBox="1"/>
            <p:nvPr/>
          </p:nvSpPr>
          <p:spPr>
            <a:xfrm>
              <a:off x="4928691" y="5087330"/>
              <a:ext cx="3469516" cy="369332"/>
            </a:xfrm>
            <a:prstGeom prst="rect">
              <a:avLst/>
            </a:prstGeom>
            <a:noFill/>
          </p:spPr>
          <p:txBody>
            <a:bodyPr wrap="square" rtlCol="0">
              <a:spAutoFit/>
            </a:bodyPr>
            <a:lstStyle/>
            <a:p>
              <a:r>
                <a:rPr lang="en-GB" b="1" spc="-30" dirty="0"/>
                <a:t>Predicting Pip’s </a:t>
              </a:r>
              <a:r>
                <a:rPr lang="en-GB" sz="1600" spc="-30" dirty="0">
                  <a:solidFill>
                    <a:schemeClr val="bg1">
                      <a:lumMod val="85000"/>
                    </a:schemeClr>
                  </a:solidFill>
                </a:rPr>
                <a:t>answer is…</a:t>
              </a:r>
              <a:endParaRPr lang="en-GB" spc="-30" dirty="0">
                <a:solidFill>
                  <a:schemeClr val="bg1">
                    <a:lumMod val="85000"/>
                  </a:schemeClr>
                </a:solidFill>
              </a:endParaRPr>
            </a:p>
          </p:txBody>
        </p:sp>
        <p:grpSp>
          <p:nvGrpSpPr>
            <p:cNvPr id="117" name="Group 116"/>
            <p:cNvGrpSpPr/>
            <p:nvPr/>
          </p:nvGrpSpPr>
          <p:grpSpPr>
            <a:xfrm>
              <a:off x="4384735" y="4979131"/>
              <a:ext cx="478961" cy="454506"/>
              <a:chOff x="2414310" y="2915383"/>
              <a:chExt cx="478961" cy="454506"/>
            </a:xfrm>
          </p:grpSpPr>
          <p:sp>
            <p:nvSpPr>
              <p:cNvPr id="118" name="Rounded Rectangle 117"/>
              <p:cNvSpPr/>
              <p:nvPr/>
            </p:nvSpPr>
            <p:spPr>
              <a:xfrm>
                <a:off x="2420843" y="2968993"/>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9" name="Picture 118"/>
              <p:cNvPicPr>
                <a:picLocks noChangeAspect="1"/>
              </p:cNvPicPr>
              <p:nvPr/>
            </p:nvPicPr>
            <p:blipFill rotWithShape="1">
              <a:blip r:embed="rId6" cstate="print">
                <a:extLst>
                  <a:ext uri="{28A0092B-C50C-407E-A947-70E740481C1C}">
                    <a14:useLocalDpi xmlns:a14="http://schemas.microsoft.com/office/drawing/2010/main"/>
                  </a:ext>
                </a:extLst>
              </a:blip>
              <a:srcRect l="27497" t="-38" r="25534" b="81869"/>
              <a:stretch/>
            </p:blipFill>
            <p:spPr>
              <a:xfrm flipH="1">
                <a:off x="2414310" y="2915383"/>
                <a:ext cx="469515" cy="294253"/>
              </a:xfrm>
              <a:prstGeom prst="rect">
                <a:avLst/>
              </a:prstGeom>
            </p:spPr>
          </p:pic>
          <p:pic>
            <p:nvPicPr>
              <p:cNvPr id="120" name="Picture 119"/>
              <p:cNvPicPr>
                <a:picLocks noChangeAspect="1"/>
              </p:cNvPicPr>
              <p:nvPr/>
            </p:nvPicPr>
            <p:blipFill>
              <a:blip r:embed="rId6" cstate="print">
                <a:extLst>
                  <a:ext uri="{28A0092B-C50C-407E-A947-70E740481C1C}">
                    <a14:useLocalDpi xmlns:a14="http://schemas.microsoft.com/office/drawing/2010/main"/>
                  </a:ext>
                </a:extLst>
              </a:blip>
              <a:srcRect l="26389" t="3071" r="26643" b="72175"/>
              <a:stretch>
                <a:fillRect/>
              </a:stretch>
            </p:blipFill>
            <p:spPr>
              <a:xfrm flipH="1">
                <a:off x="2423757" y="2966513"/>
                <a:ext cx="469514" cy="400896"/>
              </a:xfrm>
              <a:custGeom>
                <a:avLst/>
                <a:gdLst>
                  <a:gd name="connsiteX0" fmla="*/ 402697 w 469514"/>
                  <a:gd name="connsiteY0" fmla="*/ 0 h 400896"/>
                  <a:gd name="connsiteX1" fmla="*/ 66817 w 469514"/>
                  <a:gd name="connsiteY1" fmla="*/ 0 h 400896"/>
                  <a:gd name="connsiteX2" fmla="*/ 0 w 469514"/>
                  <a:gd name="connsiteY2" fmla="*/ 66817 h 400896"/>
                  <a:gd name="connsiteX3" fmla="*/ 0 w 469514"/>
                  <a:gd name="connsiteY3" fmla="*/ 334079 h 400896"/>
                  <a:gd name="connsiteX4" fmla="*/ 66817 w 469514"/>
                  <a:gd name="connsiteY4" fmla="*/ 400896 h 400896"/>
                  <a:gd name="connsiteX5" fmla="*/ 402697 w 469514"/>
                  <a:gd name="connsiteY5" fmla="*/ 400896 h 400896"/>
                  <a:gd name="connsiteX6" fmla="*/ 469514 w 469514"/>
                  <a:gd name="connsiteY6" fmla="*/ 334079 h 400896"/>
                  <a:gd name="connsiteX7" fmla="*/ 469514 w 469514"/>
                  <a:gd name="connsiteY7" fmla="*/ 66817 h 400896"/>
                  <a:gd name="connsiteX8" fmla="*/ 40269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402697" y="0"/>
                    </a:moveTo>
                    <a:lnTo>
                      <a:pt x="66817" y="0"/>
                    </a:lnTo>
                    <a:cubicBezTo>
                      <a:pt x="29915" y="0"/>
                      <a:pt x="0" y="29915"/>
                      <a:pt x="0" y="66817"/>
                    </a:cubicBezTo>
                    <a:lnTo>
                      <a:pt x="0" y="334079"/>
                    </a:lnTo>
                    <a:cubicBezTo>
                      <a:pt x="0" y="370981"/>
                      <a:pt x="29915" y="400896"/>
                      <a:pt x="66817" y="400896"/>
                    </a:cubicBezTo>
                    <a:lnTo>
                      <a:pt x="402697" y="400896"/>
                    </a:lnTo>
                    <a:cubicBezTo>
                      <a:pt x="439599" y="400896"/>
                      <a:pt x="469514" y="370981"/>
                      <a:pt x="469514" y="334079"/>
                    </a:cubicBezTo>
                    <a:lnTo>
                      <a:pt x="469514" y="66817"/>
                    </a:lnTo>
                    <a:cubicBezTo>
                      <a:pt x="469514" y="29915"/>
                      <a:pt x="439599" y="0"/>
                      <a:pt x="402697" y="0"/>
                    </a:cubicBezTo>
                    <a:close/>
                  </a:path>
                </a:pathLst>
              </a:custGeom>
            </p:spPr>
          </p:pic>
        </p:grpSp>
      </p:grpSp>
      <p:sp>
        <p:nvSpPr>
          <p:cNvPr id="152" name="TextBox 151"/>
          <p:cNvSpPr txBox="1"/>
          <p:nvPr/>
        </p:nvSpPr>
        <p:spPr>
          <a:xfrm>
            <a:off x="2950540" y="6051532"/>
            <a:ext cx="3348071" cy="307777"/>
          </a:xfrm>
          <a:prstGeom prst="rect">
            <a:avLst/>
          </a:prstGeom>
          <a:noFill/>
        </p:spPr>
        <p:txBody>
          <a:bodyPr wrap="square" rtlCol="0">
            <a:spAutoFit/>
          </a:bodyPr>
          <a:lstStyle/>
          <a:p>
            <a:pPr algn="ctr"/>
            <a:r>
              <a:rPr lang="en-GB" sz="700" dirty="0">
                <a:solidFill>
                  <a:schemeClr val="bg1"/>
                </a:solidFill>
                <a:latin typeface="Roboto" panose="02000000000000000000" pitchFamily="2" charset="0"/>
                <a:ea typeface="Roboto" panose="02000000000000000000" pitchFamily="2" charset="0"/>
              </a:rPr>
              <a:t>The Hope Hunters</a:t>
            </a:r>
          </a:p>
          <a:p>
            <a:pPr algn="ctr"/>
            <a:r>
              <a:rPr lang="en-GB" sz="700" dirty="0">
                <a:solidFill>
                  <a:schemeClr val="bg1"/>
                </a:solidFill>
                <a:latin typeface="Roboto" panose="02000000000000000000" pitchFamily="2" charset="0"/>
                <a:ea typeface="Roboto" panose="02000000000000000000" pitchFamily="2" charset="0"/>
              </a:rPr>
              <a:t>Copyright © Axel </a:t>
            </a:r>
            <a:r>
              <a:rPr lang="en-GB" sz="700" dirty="0" err="1">
                <a:solidFill>
                  <a:schemeClr val="bg1"/>
                </a:solidFill>
                <a:latin typeface="Roboto" panose="02000000000000000000" pitchFamily="2" charset="0"/>
                <a:ea typeface="Roboto" panose="02000000000000000000" pitchFamily="2" charset="0"/>
              </a:rPr>
              <a:t>Scheffler</a:t>
            </a:r>
            <a:r>
              <a:rPr lang="en-GB" sz="700" dirty="0">
                <a:solidFill>
                  <a:schemeClr val="bg1"/>
                </a:solidFill>
                <a:latin typeface="Roboto" panose="02000000000000000000" pitchFamily="2" charset="0"/>
                <a:ea typeface="Roboto" panose="02000000000000000000" pitchFamily="2" charset="0"/>
              </a:rPr>
              <a:t> 2020</a:t>
            </a:r>
          </a:p>
        </p:txBody>
      </p:sp>
      <p:grpSp>
        <p:nvGrpSpPr>
          <p:cNvPr id="70" name="[Q] Rex"/>
          <p:cNvGrpSpPr/>
          <p:nvPr/>
        </p:nvGrpSpPr>
        <p:grpSpPr>
          <a:xfrm>
            <a:off x="4246477" y="1788931"/>
            <a:ext cx="4190020" cy="400110"/>
            <a:chOff x="4332541" y="2686201"/>
            <a:chExt cx="4190020" cy="400110"/>
          </a:xfrm>
        </p:grpSpPr>
        <p:grpSp>
          <p:nvGrpSpPr>
            <p:cNvPr id="71" name="Group 70"/>
            <p:cNvGrpSpPr/>
            <p:nvPr/>
          </p:nvGrpSpPr>
          <p:grpSpPr>
            <a:xfrm>
              <a:off x="4332541" y="2686201"/>
              <a:ext cx="316098" cy="400110"/>
              <a:chOff x="3481431" y="2036213"/>
              <a:chExt cx="423644" cy="536238"/>
            </a:xfrm>
          </p:grpSpPr>
          <p:sp>
            <p:nvSpPr>
              <p:cNvPr id="73" name="Oval 72"/>
              <p:cNvSpPr/>
              <p:nvPr/>
            </p:nvSpPr>
            <p:spPr>
              <a:xfrm>
                <a:off x="3481431" y="2102622"/>
                <a:ext cx="423644" cy="423644"/>
              </a:xfrm>
              <a:prstGeom prst="ellipse">
                <a:avLst/>
              </a:prstGeom>
              <a:solidFill>
                <a:srgbClr val="ECD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TextBox 73"/>
              <p:cNvSpPr txBox="1"/>
              <p:nvPr/>
            </p:nvSpPr>
            <p:spPr>
              <a:xfrm>
                <a:off x="3483809" y="2036213"/>
                <a:ext cx="192948" cy="536238"/>
              </a:xfrm>
              <a:prstGeom prst="rect">
                <a:avLst/>
              </a:prstGeom>
              <a:noFill/>
            </p:spPr>
            <p:txBody>
              <a:bodyPr wrap="square" rtlCol="0">
                <a:spAutoFit/>
              </a:bodyPr>
              <a:lstStyle/>
              <a:p>
                <a:r>
                  <a:rPr lang="en-GB" sz="2000" b="1" dirty="0">
                    <a:solidFill>
                      <a:schemeClr val="bg1"/>
                    </a:solidFill>
                  </a:rPr>
                  <a:t>Q</a:t>
                </a:r>
              </a:p>
            </p:txBody>
          </p:sp>
        </p:grpSp>
        <p:sp>
          <p:nvSpPr>
            <p:cNvPr id="72" name="TextBox 71"/>
            <p:cNvSpPr txBox="1"/>
            <p:nvPr/>
          </p:nvSpPr>
          <p:spPr>
            <a:xfrm>
              <a:off x="4721795" y="2710743"/>
              <a:ext cx="3800766" cy="338554"/>
            </a:xfrm>
            <a:prstGeom prst="rect">
              <a:avLst/>
            </a:prstGeom>
            <a:noFill/>
          </p:spPr>
          <p:txBody>
            <a:bodyPr wrap="square" rtlCol="0">
              <a:spAutoFit/>
            </a:bodyPr>
            <a:lstStyle/>
            <a:p>
              <a:r>
                <a:rPr lang="en-GB" sz="1600" dirty="0">
                  <a:solidFill>
                    <a:schemeClr val="bg1"/>
                  </a:solidFill>
                  <a:latin typeface="Twinkl" pitchFamily="2" charset="0"/>
                </a:rPr>
                <a:t>Where are the two people? </a:t>
              </a:r>
            </a:p>
          </p:txBody>
        </p:sp>
      </p:grpSp>
      <p:grpSp>
        <p:nvGrpSpPr>
          <p:cNvPr id="6" name="[SPEECH] Rex"/>
          <p:cNvGrpSpPr/>
          <p:nvPr/>
        </p:nvGrpSpPr>
        <p:grpSpPr>
          <a:xfrm>
            <a:off x="4258041" y="2402522"/>
            <a:ext cx="4316714" cy="1251470"/>
            <a:chOff x="4258041" y="2402522"/>
            <a:chExt cx="4316714" cy="1251470"/>
          </a:xfrm>
        </p:grpSpPr>
        <p:sp>
          <p:nvSpPr>
            <p:cNvPr id="81" name="Freeform 80"/>
            <p:cNvSpPr/>
            <p:nvPr/>
          </p:nvSpPr>
          <p:spPr>
            <a:xfrm rot="10800000">
              <a:off x="4258041" y="2402522"/>
              <a:ext cx="4178457" cy="1251470"/>
            </a:xfrm>
            <a:custGeom>
              <a:avLst/>
              <a:gdLst>
                <a:gd name="connsiteX0" fmla="*/ 4120086 w 4178457"/>
                <a:gd name="connsiteY0" fmla="*/ 1251470 h 1251470"/>
                <a:gd name="connsiteX1" fmla="*/ 58371 w 4178457"/>
                <a:gd name="connsiteY1" fmla="*/ 1251470 h 1251470"/>
                <a:gd name="connsiteX2" fmla="*/ 0 w 4178457"/>
                <a:gd name="connsiteY2" fmla="*/ 1193099 h 1251470"/>
                <a:gd name="connsiteX3" fmla="*/ 0 w 4178457"/>
                <a:gd name="connsiteY3" fmla="*/ 259254 h 1251470"/>
                <a:gd name="connsiteX4" fmla="*/ 58371 w 4178457"/>
                <a:gd name="connsiteY4" fmla="*/ 200883 h 1251470"/>
                <a:gd name="connsiteX5" fmla="*/ 1956056 w 4178457"/>
                <a:gd name="connsiteY5" fmla="*/ 200883 h 1251470"/>
                <a:gd name="connsiteX6" fmla="*/ 2072568 w 4178457"/>
                <a:gd name="connsiteY6" fmla="*/ 0 h 1251470"/>
                <a:gd name="connsiteX7" fmla="*/ 2189080 w 4178457"/>
                <a:gd name="connsiteY7" fmla="*/ 200883 h 1251470"/>
                <a:gd name="connsiteX8" fmla="*/ 4120086 w 4178457"/>
                <a:gd name="connsiteY8" fmla="*/ 200883 h 1251470"/>
                <a:gd name="connsiteX9" fmla="*/ 4178457 w 4178457"/>
                <a:gd name="connsiteY9" fmla="*/ 259254 h 1251470"/>
                <a:gd name="connsiteX10" fmla="*/ 4178457 w 4178457"/>
                <a:gd name="connsiteY10" fmla="*/ 1193099 h 1251470"/>
                <a:gd name="connsiteX11" fmla="*/ 4120086 w 4178457"/>
                <a:gd name="connsiteY11" fmla="*/ 1251470 h 12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78457" h="1251470">
                  <a:moveTo>
                    <a:pt x="4120086" y="1251470"/>
                  </a:moveTo>
                  <a:lnTo>
                    <a:pt x="58371" y="1251470"/>
                  </a:lnTo>
                  <a:cubicBezTo>
                    <a:pt x="26134" y="1251470"/>
                    <a:pt x="0" y="1225336"/>
                    <a:pt x="0" y="1193099"/>
                  </a:cubicBezTo>
                  <a:lnTo>
                    <a:pt x="0" y="259254"/>
                  </a:lnTo>
                  <a:cubicBezTo>
                    <a:pt x="0" y="227017"/>
                    <a:pt x="26134" y="200883"/>
                    <a:pt x="58371" y="200883"/>
                  </a:cubicBezTo>
                  <a:lnTo>
                    <a:pt x="1956056" y="200883"/>
                  </a:lnTo>
                  <a:lnTo>
                    <a:pt x="2072568" y="0"/>
                  </a:lnTo>
                  <a:lnTo>
                    <a:pt x="2189080" y="200883"/>
                  </a:lnTo>
                  <a:lnTo>
                    <a:pt x="4120086" y="200883"/>
                  </a:lnTo>
                  <a:cubicBezTo>
                    <a:pt x="4152323" y="200883"/>
                    <a:pt x="4178457" y="227017"/>
                    <a:pt x="4178457" y="259254"/>
                  </a:cubicBezTo>
                  <a:lnTo>
                    <a:pt x="4178457" y="1193099"/>
                  </a:lnTo>
                  <a:cubicBezTo>
                    <a:pt x="4178457" y="1225336"/>
                    <a:pt x="4152323" y="1251470"/>
                    <a:pt x="4120086" y="1251470"/>
                  </a:cubicBezTo>
                  <a:close/>
                </a:path>
              </a:pathLst>
            </a:custGeom>
            <a:solidFill>
              <a:schemeClr val="bg1"/>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2" name="(i) Box"/>
            <p:cNvGrpSpPr/>
            <p:nvPr/>
          </p:nvGrpSpPr>
          <p:grpSpPr>
            <a:xfrm>
              <a:off x="4384735" y="2640201"/>
              <a:ext cx="4190020" cy="609317"/>
              <a:chOff x="4332541" y="2686201"/>
              <a:chExt cx="4190020" cy="609317"/>
            </a:xfrm>
          </p:grpSpPr>
          <p:grpSp>
            <p:nvGrpSpPr>
              <p:cNvPr id="84" name="Group 83"/>
              <p:cNvGrpSpPr/>
              <p:nvPr/>
            </p:nvGrpSpPr>
            <p:grpSpPr>
              <a:xfrm>
                <a:off x="4332541" y="2686201"/>
                <a:ext cx="316098" cy="400110"/>
                <a:chOff x="3481431" y="2036213"/>
                <a:chExt cx="423644" cy="536238"/>
              </a:xfrm>
            </p:grpSpPr>
            <p:sp>
              <p:nvSpPr>
                <p:cNvPr id="86" name="Oval 85"/>
                <p:cNvSpPr/>
                <p:nvPr/>
              </p:nvSpPr>
              <p:spPr>
                <a:xfrm>
                  <a:off x="3481431" y="2102622"/>
                  <a:ext cx="423644" cy="42364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TextBox 86"/>
                <p:cNvSpPr txBox="1"/>
                <p:nvPr/>
              </p:nvSpPr>
              <p:spPr>
                <a:xfrm>
                  <a:off x="3483809" y="2036213"/>
                  <a:ext cx="192948" cy="536238"/>
                </a:xfrm>
                <a:prstGeom prst="rect">
                  <a:avLst/>
                </a:prstGeom>
                <a:noFill/>
              </p:spPr>
              <p:txBody>
                <a:bodyPr wrap="square" rtlCol="0">
                  <a:spAutoFit/>
                </a:bodyPr>
                <a:lstStyle/>
                <a:p>
                  <a:r>
                    <a:rPr lang="en-GB" sz="2000" b="1" dirty="0">
                      <a:solidFill>
                        <a:schemeClr val="bg1"/>
                      </a:solidFill>
                    </a:rPr>
                    <a:t>A</a:t>
                  </a:r>
                </a:p>
              </p:txBody>
            </p:sp>
          </p:grpSp>
          <p:sp>
            <p:nvSpPr>
              <p:cNvPr id="85" name="TextBox 84"/>
              <p:cNvSpPr txBox="1"/>
              <p:nvPr/>
            </p:nvSpPr>
            <p:spPr>
              <a:xfrm>
                <a:off x="4721795" y="2710743"/>
                <a:ext cx="3800766" cy="584775"/>
              </a:xfrm>
              <a:prstGeom prst="rect">
                <a:avLst/>
              </a:prstGeom>
              <a:noFill/>
            </p:spPr>
            <p:txBody>
              <a:bodyPr wrap="square" rtlCol="0">
                <a:spAutoFit/>
              </a:bodyPr>
              <a:lstStyle/>
              <a:p>
                <a:r>
                  <a:rPr lang="en-GB" sz="1600" dirty="0">
                    <a:latin typeface="Twinkl" pitchFamily="2" charset="0"/>
                  </a:rPr>
                  <a:t>The two people are in a forest that is full of broken trees.</a:t>
                </a:r>
              </a:p>
            </p:txBody>
          </p:sp>
        </p:grpSp>
      </p:grpSp>
      <p:grpSp>
        <p:nvGrpSpPr>
          <p:cNvPr id="88" name="[Q] arlo"/>
          <p:cNvGrpSpPr/>
          <p:nvPr/>
        </p:nvGrpSpPr>
        <p:grpSpPr>
          <a:xfrm>
            <a:off x="4245063" y="1553416"/>
            <a:ext cx="4355178" cy="609317"/>
            <a:chOff x="4332541" y="2686201"/>
            <a:chExt cx="4355178" cy="609317"/>
          </a:xfrm>
        </p:grpSpPr>
        <p:grpSp>
          <p:nvGrpSpPr>
            <p:cNvPr id="90" name="Group 89"/>
            <p:cNvGrpSpPr/>
            <p:nvPr/>
          </p:nvGrpSpPr>
          <p:grpSpPr>
            <a:xfrm>
              <a:off x="4332541" y="2686201"/>
              <a:ext cx="316098" cy="400110"/>
              <a:chOff x="3481431" y="2036213"/>
              <a:chExt cx="423644" cy="536238"/>
            </a:xfrm>
          </p:grpSpPr>
          <p:sp>
            <p:nvSpPr>
              <p:cNvPr id="93" name="Oval 92"/>
              <p:cNvSpPr/>
              <p:nvPr/>
            </p:nvSpPr>
            <p:spPr>
              <a:xfrm>
                <a:off x="3481431" y="2102622"/>
                <a:ext cx="423644" cy="423644"/>
              </a:xfrm>
              <a:prstGeom prst="ellipse">
                <a:avLst/>
              </a:prstGeom>
              <a:solidFill>
                <a:srgbClr val="ECD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TextBox 93"/>
              <p:cNvSpPr txBox="1"/>
              <p:nvPr/>
            </p:nvSpPr>
            <p:spPr>
              <a:xfrm>
                <a:off x="3483809" y="2036213"/>
                <a:ext cx="192948" cy="536238"/>
              </a:xfrm>
              <a:prstGeom prst="rect">
                <a:avLst/>
              </a:prstGeom>
              <a:noFill/>
            </p:spPr>
            <p:txBody>
              <a:bodyPr wrap="square" rtlCol="0">
                <a:spAutoFit/>
              </a:bodyPr>
              <a:lstStyle/>
              <a:p>
                <a:r>
                  <a:rPr lang="en-GB" sz="2000" b="1" dirty="0">
                    <a:solidFill>
                      <a:schemeClr val="bg1"/>
                    </a:solidFill>
                  </a:rPr>
                  <a:t>Q</a:t>
                </a:r>
              </a:p>
            </p:txBody>
          </p:sp>
        </p:grpSp>
        <p:sp>
          <p:nvSpPr>
            <p:cNvPr id="92" name="TextBox 91"/>
            <p:cNvSpPr txBox="1"/>
            <p:nvPr/>
          </p:nvSpPr>
          <p:spPr>
            <a:xfrm>
              <a:off x="4721794" y="2710743"/>
              <a:ext cx="3965925" cy="584775"/>
            </a:xfrm>
            <a:prstGeom prst="rect">
              <a:avLst/>
            </a:prstGeom>
            <a:noFill/>
          </p:spPr>
          <p:txBody>
            <a:bodyPr wrap="square" rtlCol="0">
              <a:spAutoFit/>
            </a:bodyPr>
            <a:lstStyle/>
            <a:p>
              <a:r>
                <a:rPr lang="en-GB" sz="1600" dirty="0">
                  <a:solidFill>
                    <a:schemeClr val="bg1"/>
                  </a:solidFill>
                  <a:latin typeface="Twinkl" pitchFamily="2" charset="0"/>
                </a:rPr>
                <a:t>Why do you think that the illustrator has called this picture ‘The Hope Hunters’?</a:t>
              </a:r>
            </a:p>
          </p:txBody>
        </p:sp>
      </p:grpSp>
      <p:grpSp>
        <p:nvGrpSpPr>
          <p:cNvPr id="95" name="[SPEECH] Arlo"/>
          <p:cNvGrpSpPr/>
          <p:nvPr/>
        </p:nvGrpSpPr>
        <p:grpSpPr>
          <a:xfrm>
            <a:off x="4256626" y="2236218"/>
            <a:ext cx="4178457" cy="1415267"/>
            <a:chOff x="4258040" y="2238725"/>
            <a:chExt cx="4178457" cy="1415267"/>
          </a:xfrm>
        </p:grpSpPr>
        <p:sp>
          <p:nvSpPr>
            <p:cNvPr id="96" name="Freeform 95"/>
            <p:cNvSpPr/>
            <p:nvPr/>
          </p:nvSpPr>
          <p:spPr>
            <a:xfrm rot="10800000">
              <a:off x="4258040" y="2238725"/>
              <a:ext cx="4178457" cy="1415267"/>
            </a:xfrm>
            <a:custGeom>
              <a:avLst/>
              <a:gdLst>
                <a:gd name="connsiteX0" fmla="*/ 4120086 w 4178457"/>
                <a:gd name="connsiteY0" fmla="*/ 1251470 h 1251470"/>
                <a:gd name="connsiteX1" fmla="*/ 58371 w 4178457"/>
                <a:gd name="connsiteY1" fmla="*/ 1251470 h 1251470"/>
                <a:gd name="connsiteX2" fmla="*/ 0 w 4178457"/>
                <a:gd name="connsiteY2" fmla="*/ 1193099 h 1251470"/>
                <a:gd name="connsiteX3" fmla="*/ 0 w 4178457"/>
                <a:gd name="connsiteY3" fmla="*/ 259254 h 1251470"/>
                <a:gd name="connsiteX4" fmla="*/ 58371 w 4178457"/>
                <a:gd name="connsiteY4" fmla="*/ 200883 h 1251470"/>
                <a:gd name="connsiteX5" fmla="*/ 1956056 w 4178457"/>
                <a:gd name="connsiteY5" fmla="*/ 200883 h 1251470"/>
                <a:gd name="connsiteX6" fmla="*/ 2072568 w 4178457"/>
                <a:gd name="connsiteY6" fmla="*/ 0 h 1251470"/>
                <a:gd name="connsiteX7" fmla="*/ 2189080 w 4178457"/>
                <a:gd name="connsiteY7" fmla="*/ 200883 h 1251470"/>
                <a:gd name="connsiteX8" fmla="*/ 4120086 w 4178457"/>
                <a:gd name="connsiteY8" fmla="*/ 200883 h 1251470"/>
                <a:gd name="connsiteX9" fmla="*/ 4178457 w 4178457"/>
                <a:gd name="connsiteY9" fmla="*/ 259254 h 1251470"/>
                <a:gd name="connsiteX10" fmla="*/ 4178457 w 4178457"/>
                <a:gd name="connsiteY10" fmla="*/ 1193099 h 1251470"/>
                <a:gd name="connsiteX11" fmla="*/ 4120086 w 4178457"/>
                <a:gd name="connsiteY11" fmla="*/ 1251470 h 12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78457" h="1251470">
                  <a:moveTo>
                    <a:pt x="4120086" y="1251470"/>
                  </a:moveTo>
                  <a:lnTo>
                    <a:pt x="58371" y="1251470"/>
                  </a:lnTo>
                  <a:cubicBezTo>
                    <a:pt x="26134" y="1251470"/>
                    <a:pt x="0" y="1225336"/>
                    <a:pt x="0" y="1193099"/>
                  </a:cubicBezTo>
                  <a:lnTo>
                    <a:pt x="0" y="259254"/>
                  </a:lnTo>
                  <a:cubicBezTo>
                    <a:pt x="0" y="227017"/>
                    <a:pt x="26134" y="200883"/>
                    <a:pt x="58371" y="200883"/>
                  </a:cubicBezTo>
                  <a:lnTo>
                    <a:pt x="1956056" y="200883"/>
                  </a:lnTo>
                  <a:lnTo>
                    <a:pt x="2072568" y="0"/>
                  </a:lnTo>
                  <a:lnTo>
                    <a:pt x="2189080" y="200883"/>
                  </a:lnTo>
                  <a:lnTo>
                    <a:pt x="4120086" y="200883"/>
                  </a:lnTo>
                  <a:cubicBezTo>
                    <a:pt x="4152323" y="200883"/>
                    <a:pt x="4178457" y="227017"/>
                    <a:pt x="4178457" y="259254"/>
                  </a:cubicBezTo>
                  <a:lnTo>
                    <a:pt x="4178457" y="1193099"/>
                  </a:lnTo>
                  <a:cubicBezTo>
                    <a:pt x="4178457" y="1225336"/>
                    <a:pt x="4152323" y="1251470"/>
                    <a:pt x="4120086" y="1251470"/>
                  </a:cubicBezTo>
                  <a:close/>
                </a:path>
              </a:pathLst>
            </a:custGeom>
            <a:solidFill>
              <a:schemeClr val="bg1"/>
            </a:solidFill>
            <a:ln w="19050">
              <a:solidFill>
                <a:srgbClr val="EE73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7" name="(i) Box"/>
            <p:cNvGrpSpPr/>
            <p:nvPr/>
          </p:nvGrpSpPr>
          <p:grpSpPr>
            <a:xfrm>
              <a:off x="4367048" y="2337319"/>
              <a:ext cx="4032573" cy="1093149"/>
              <a:chOff x="4314854" y="2383319"/>
              <a:chExt cx="4032573" cy="1093149"/>
            </a:xfrm>
          </p:grpSpPr>
          <p:grpSp>
            <p:nvGrpSpPr>
              <p:cNvPr id="98" name="Group 97"/>
              <p:cNvGrpSpPr/>
              <p:nvPr/>
            </p:nvGrpSpPr>
            <p:grpSpPr>
              <a:xfrm>
                <a:off x="4314854" y="2383319"/>
                <a:ext cx="333781" cy="400110"/>
                <a:chOff x="3457731" y="1630283"/>
                <a:chExt cx="447344" cy="536238"/>
              </a:xfrm>
            </p:grpSpPr>
            <p:sp>
              <p:nvSpPr>
                <p:cNvPr id="100" name="Oval 99"/>
                <p:cNvSpPr/>
                <p:nvPr/>
              </p:nvSpPr>
              <p:spPr>
                <a:xfrm>
                  <a:off x="3481431" y="1697630"/>
                  <a:ext cx="423644" cy="423644"/>
                </a:xfrm>
                <a:prstGeom prst="ellipse">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TextBox 100"/>
                <p:cNvSpPr txBox="1"/>
                <p:nvPr/>
              </p:nvSpPr>
              <p:spPr>
                <a:xfrm>
                  <a:off x="3457731" y="1630283"/>
                  <a:ext cx="334013" cy="536238"/>
                </a:xfrm>
                <a:prstGeom prst="rect">
                  <a:avLst/>
                </a:prstGeom>
                <a:noFill/>
              </p:spPr>
              <p:txBody>
                <a:bodyPr wrap="square" rtlCol="0">
                  <a:spAutoFit/>
                </a:bodyPr>
                <a:lstStyle/>
                <a:p>
                  <a:r>
                    <a:rPr lang="en-GB" sz="2000" b="1" dirty="0">
                      <a:solidFill>
                        <a:schemeClr val="bg1"/>
                      </a:solidFill>
                    </a:rPr>
                    <a:t>A</a:t>
                  </a:r>
                </a:p>
              </p:txBody>
            </p:sp>
          </p:grpSp>
          <p:sp>
            <p:nvSpPr>
              <p:cNvPr id="99" name="TextBox 98"/>
              <p:cNvSpPr txBox="1"/>
              <p:nvPr/>
            </p:nvSpPr>
            <p:spPr>
              <a:xfrm>
                <a:off x="4721795" y="2399250"/>
                <a:ext cx="3625632" cy="1077218"/>
              </a:xfrm>
              <a:prstGeom prst="rect">
                <a:avLst/>
              </a:prstGeom>
              <a:noFill/>
            </p:spPr>
            <p:txBody>
              <a:bodyPr wrap="square" rtlCol="0">
                <a:spAutoFit/>
              </a:bodyPr>
              <a:lstStyle/>
              <a:p>
                <a:r>
                  <a:rPr lang="en-GB" sz="1600" dirty="0">
                    <a:latin typeface="Twinkl" pitchFamily="2" charset="0"/>
                  </a:rPr>
                  <a:t>I think that the author has called the picture ‘The Hope Hunters’ because they are looking for hope in a place that doesn’t seem very hopeful.</a:t>
                </a:r>
              </a:p>
            </p:txBody>
          </p:sp>
        </p:grpSp>
      </p:grpSp>
      <p:grpSp>
        <p:nvGrpSpPr>
          <p:cNvPr id="102" name="[Q] pip"/>
          <p:cNvGrpSpPr/>
          <p:nvPr/>
        </p:nvGrpSpPr>
        <p:grpSpPr>
          <a:xfrm>
            <a:off x="4237971" y="1560664"/>
            <a:ext cx="4355178" cy="855539"/>
            <a:chOff x="4332541" y="2686201"/>
            <a:chExt cx="4355178" cy="855539"/>
          </a:xfrm>
        </p:grpSpPr>
        <p:grpSp>
          <p:nvGrpSpPr>
            <p:cNvPr id="103" name="Group 102"/>
            <p:cNvGrpSpPr/>
            <p:nvPr/>
          </p:nvGrpSpPr>
          <p:grpSpPr>
            <a:xfrm>
              <a:off x="4332541" y="2686201"/>
              <a:ext cx="316098" cy="400110"/>
              <a:chOff x="3481431" y="2036213"/>
              <a:chExt cx="423644" cy="536238"/>
            </a:xfrm>
          </p:grpSpPr>
          <p:sp>
            <p:nvSpPr>
              <p:cNvPr id="105" name="Oval 104"/>
              <p:cNvSpPr/>
              <p:nvPr/>
            </p:nvSpPr>
            <p:spPr>
              <a:xfrm>
                <a:off x="3481431" y="2102622"/>
                <a:ext cx="423644" cy="423644"/>
              </a:xfrm>
              <a:prstGeom prst="ellipse">
                <a:avLst/>
              </a:prstGeom>
              <a:solidFill>
                <a:srgbClr val="ECD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TextBox 105"/>
              <p:cNvSpPr txBox="1"/>
              <p:nvPr/>
            </p:nvSpPr>
            <p:spPr>
              <a:xfrm>
                <a:off x="3483809" y="2036213"/>
                <a:ext cx="192948" cy="536238"/>
              </a:xfrm>
              <a:prstGeom prst="rect">
                <a:avLst/>
              </a:prstGeom>
              <a:noFill/>
            </p:spPr>
            <p:txBody>
              <a:bodyPr wrap="square" rtlCol="0">
                <a:spAutoFit/>
              </a:bodyPr>
              <a:lstStyle/>
              <a:p>
                <a:r>
                  <a:rPr lang="en-GB" sz="2000" b="1" dirty="0">
                    <a:solidFill>
                      <a:schemeClr val="bg1"/>
                    </a:solidFill>
                  </a:rPr>
                  <a:t>Q</a:t>
                </a:r>
              </a:p>
            </p:txBody>
          </p:sp>
        </p:grpSp>
        <p:sp>
          <p:nvSpPr>
            <p:cNvPr id="104" name="TextBox 103"/>
            <p:cNvSpPr txBox="1"/>
            <p:nvPr/>
          </p:nvSpPr>
          <p:spPr>
            <a:xfrm>
              <a:off x="4721794" y="2710743"/>
              <a:ext cx="3965925" cy="830997"/>
            </a:xfrm>
            <a:prstGeom prst="rect">
              <a:avLst/>
            </a:prstGeom>
            <a:noFill/>
          </p:spPr>
          <p:txBody>
            <a:bodyPr wrap="square" rtlCol="0">
              <a:spAutoFit/>
            </a:bodyPr>
            <a:lstStyle/>
            <a:p>
              <a:r>
                <a:rPr lang="en-GB" sz="1600" dirty="0">
                  <a:solidFill>
                    <a:schemeClr val="bg1"/>
                  </a:solidFill>
                  <a:latin typeface="Twinkl" pitchFamily="2" charset="0"/>
                </a:rPr>
                <a:t>If the illustrator drew another picture of the Hope Hunters after this one, what do you think they would show in it?</a:t>
              </a:r>
            </a:p>
          </p:txBody>
        </p:sp>
      </p:grpSp>
      <p:grpSp>
        <p:nvGrpSpPr>
          <p:cNvPr id="107" name="[SPEECH] Pip"/>
          <p:cNvGrpSpPr/>
          <p:nvPr/>
        </p:nvGrpSpPr>
        <p:grpSpPr>
          <a:xfrm>
            <a:off x="4249534" y="2398718"/>
            <a:ext cx="4178457" cy="1415267"/>
            <a:chOff x="4258040" y="2238725"/>
            <a:chExt cx="4178457" cy="1415267"/>
          </a:xfrm>
        </p:grpSpPr>
        <p:sp>
          <p:nvSpPr>
            <p:cNvPr id="127" name="Freeform 126"/>
            <p:cNvSpPr/>
            <p:nvPr/>
          </p:nvSpPr>
          <p:spPr>
            <a:xfrm rot="10800000">
              <a:off x="4258040" y="2238725"/>
              <a:ext cx="4178457" cy="1415267"/>
            </a:xfrm>
            <a:custGeom>
              <a:avLst/>
              <a:gdLst>
                <a:gd name="connsiteX0" fmla="*/ 4120086 w 4178457"/>
                <a:gd name="connsiteY0" fmla="*/ 1251470 h 1251470"/>
                <a:gd name="connsiteX1" fmla="*/ 58371 w 4178457"/>
                <a:gd name="connsiteY1" fmla="*/ 1251470 h 1251470"/>
                <a:gd name="connsiteX2" fmla="*/ 0 w 4178457"/>
                <a:gd name="connsiteY2" fmla="*/ 1193099 h 1251470"/>
                <a:gd name="connsiteX3" fmla="*/ 0 w 4178457"/>
                <a:gd name="connsiteY3" fmla="*/ 259254 h 1251470"/>
                <a:gd name="connsiteX4" fmla="*/ 58371 w 4178457"/>
                <a:gd name="connsiteY4" fmla="*/ 200883 h 1251470"/>
                <a:gd name="connsiteX5" fmla="*/ 1956056 w 4178457"/>
                <a:gd name="connsiteY5" fmla="*/ 200883 h 1251470"/>
                <a:gd name="connsiteX6" fmla="*/ 2072568 w 4178457"/>
                <a:gd name="connsiteY6" fmla="*/ 0 h 1251470"/>
                <a:gd name="connsiteX7" fmla="*/ 2189080 w 4178457"/>
                <a:gd name="connsiteY7" fmla="*/ 200883 h 1251470"/>
                <a:gd name="connsiteX8" fmla="*/ 4120086 w 4178457"/>
                <a:gd name="connsiteY8" fmla="*/ 200883 h 1251470"/>
                <a:gd name="connsiteX9" fmla="*/ 4178457 w 4178457"/>
                <a:gd name="connsiteY9" fmla="*/ 259254 h 1251470"/>
                <a:gd name="connsiteX10" fmla="*/ 4178457 w 4178457"/>
                <a:gd name="connsiteY10" fmla="*/ 1193099 h 1251470"/>
                <a:gd name="connsiteX11" fmla="*/ 4120086 w 4178457"/>
                <a:gd name="connsiteY11" fmla="*/ 1251470 h 12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78457" h="1251470">
                  <a:moveTo>
                    <a:pt x="4120086" y="1251470"/>
                  </a:moveTo>
                  <a:lnTo>
                    <a:pt x="58371" y="1251470"/>
                  </a:lnTo>
                  <a:cubicBezTo>
                    <a:pt x="26134" y="1251470"/>
                    <a:pt x="0" y="1225336"/>
                    <a:pt x="0" y="1193099"/>
                  </a:cubicBezTo>
                  <a:lnTo>
                    <a:pt x="0" y="259254"/>
                  </a:lnTo>
                  <a:cubicBezTo>
                    <a:pt x="0" y="227017"/>
                    <a:pt x="26134" y="200883"/>
                    <a:pt x="58371" y="200883"/>
                  </a:cubicBezTo>
                  <a:lnTo>
                    <a:pt x="1956056" y="200883"/>
                  </a:lnTo>
                  <a:lnTo>
                    <a:pt x="2072568" y="0"/>
                  </a:lnTo>
                  <a:lnTo>
                    <a:pt x="2189080" y="200883"/>
                  </a:lnTo>
                  <a:lnTo>
                    <a:pt x="4120086" y="200883"/>
                  </a:lnTo>
                  <a:cubicBezTo>
                    <a:pt x="4152323" y="200883"/>
                    <a:pt x="4178457" y="227017"/>
                    <a:pt x="4178457" y="259254"/>
                  </a:cubicBezTo>
                  <a:lnTo>
                    <a:pt x="4178457" y="1193099"/>
                  </a:lnTo>
                  <a:cubicBezTo>
                    <a:pt x="4178457" y="1225336"/>
                    <a:pt x="4152323" y="1251470"/>
                    <a:pt x="4120086" y="1251470"/>
                  </a:cubicBezTo>
                  <a:close/>
                </a:path>
              </a:pathLst>
            </a:custGeom>
            <a:solidFill>
              <a:schemeClr val="bg1"/>
            </a:solidFill>
            <a:ln w="190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8" name="(i) Box"/>
            <p:cNvGrpSpPr/>
            <p:nvPr/>
          </p:nvGrpSpPr>
          <p:grpSpPr>
            <a:xfrm>
              <a:off x="4367048" y="2314338"/>
              <a:ext cx="4032573" cy="1077218"/>
              <a:chOff x="4314854" y="2360338"/>
              <a:chExt cx="4032573" cy="1077218"/>
            </a:xfrm>
          </p:grpSpPr>
          <p:grpSp>
            <p:nvGrpSpPr>
              <p:cNvPr id="129" name="Group 128"/>
              <p:cNvGrpSpPr/>
              <p:nvPr/>
            </p:nvGrpSpPr>
            <p:grpSpPr>
              <a:xfrm>
                <a:off x="4314854" y="2383319"/>
                <a:ext cx="333781" cy="400110"/>
                <a:chOff x="3457731" y="1630283"/>
                <a:chExt cx="447344" cy="536238"/>
              </a:xfrm>
            </p:grpSpPr>
            <p:sp>
              <p:nvSpPr>
                <p:cNvPr id="133" name="Oval 132"/>
                <p:cNvSpPr/>
                <p:nvPr/>
              </p:nvSpPr>
              <p:spPr>
                <a:xfrm>
                  <a:off x="3481431" y="1697630"/>
                  <a:ext cx="423644" cy="423644"/>
                </a:xfrm>
                <a:prstGeom prst="ellipse">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TextBox 134"/>
                <p:cNvSpPr txBox="1"/>
                <p:nvPr/>
              </p:nvSpPr>
              <p:spPr>
                <a:xfrm>
                  <a:off x="3457731" y="1630283"/>
                  <a:ext cx="334013" cy="536238"/>
                </a:xfrm>
                <a:prstGeom prst="rect">
                  <a:avLst/>
                </a:prstGeom>
                <a:noFill/>
              </p:spPr>
              <p:txBody>
                <a:bodyPr wrap="square" rtlCol="0">
                  <a:spAutoFit/>
                </a:bodyPr>
                <a:lstStyle/>
                <a:p>
                  <a:r>
                    <a:rPr lang="en-GB" sz="2000" b="1" dirty="0">
                      <a:solidFill>
                        <a:schemeClr val="bg1"/>
                      </a:solidFill>
                    </a:rPr>
                    <a:t>A</a:t>
                  </a:r>
                </a:p>
              </p:txBody>
            </p:sp>
          </p:grpSp>
          <p:sp>
            <p:nvSpPr>
              <p:cNvPr id="130" name="TextBox 129"/>
              <p:cNvSpPr txBox="1"/>
              <p:nvPr/>
            </p:nvSpPr>
            <p:spPr>
              <a:xfrm>
                <a:off x="4721795" y="2360338"/>
                <a:ext cx="3625632" cy="1077218"/>
              </a:xfrm>
              <a:prstGeom prst="rect">
                <a:avLst/>
              </a:prstGeom>
              <a:noFill/>
            </p:spPr>
            <p:txBody>
              <a:bodyPr wrap="square" rtlCol="0">
                <a:spAutoFit/>
              </a:bodyPr>
              <a:lstStyle/>
              <a:p>
                <a:r>
                  <a:rPr lang="en-GB" sz="1600" dirty="0">
                    <a:latin typeface="Twinkl" pitchFamily="2" charset="0"/>
                  </a:rPr>
                  <a:t>I think that the picture would show the two people trying to catch the fairy with the net while the fairy is trying to get away.</a:t>
                </a:r>
              </a:p>
            </p:txBody>
          </p:sp>
        </p:grpSp>
      </p:grpSp>
      <p:grpSp>
        <p:nvGrpSpPr>
          <p:cNvPr id="149" name="Group 148"/>
          <p:cNvGrpSpPr/>
          <p:nvPr/>
        </p:nvGrpSpPr>
        <p:grpSpPr>
          <a:xfrm>
            <a:off x="4246477" y="1761941"/>
            <a:ext cx="4190020" cy="1598210"/>
            <a:chOff x="4246477" y="1761941"/>
            <a:chExt cx="4190020" cy="1598210"/>
          </a:xfrm>
        </p:grpSpPr>
        <p:grpSp>
          <p:nvGrpSpPr>
            <p:cNvPr id="156" name="(i) Box"/>
            <p:cNvGrpSpPr/>
            <p:nvPr/>
          </p:nvGrpSpPr>
          <p:grpSpPr>
            <a:xfrm>
              <a:off x="4246477" y="2741106"/>
              <a:ext cx="4190020" cy="619045"/>
              <a:chOff x="4332541" y="2676473"/>
              <a:chExt cx="4190020" cy="619045"/>
            </a:xfrm>
          </p:grpSpPr>
          <p:grpSp>
            <p:nvGrpSpPr>
              <p:cNvPr id="158" name="Group 157"/>
              <p:cNvGrpSpPr/>
              <p:nvPr/>
            </p:nvGrpSpPr>
            <p:grpSpPr>
              <a:xfrm>
                <a:off x="4332541" y="2676473"/>
                <a:ext cx="316098" cy="400110"/>
                <a:chOff x="3481431" y="2023175"/>
                <a:chExt cx="423644" cy="536238"/>
              </a:xfrm>
            </p:grpSpPr>
            <p:sp>
              <p:nvSpPr>
                <p:cNvPr id="160" name="Oval 159"/>
                <p:cNvSpPr/>
                <p:nvPr/>
              </p:nvSpPr>
              <p:spPr>
                <a:xfrm>
                  <a:off x="3481431" y="2102622"/>
                  <a:ext cx="423644" cy="4236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1" name="TextBox 160"/>
                <p:cNvSpPr txBox="1"/>
                <p:nvPr/>
              </p:nvSpPr>
              <p:spPr>
                <a:xfrm>
                  <a:off x="3535960" y="2023175"/>
                  <a:ext cx="192948" cy="536238"/>
                </a:xfrm>
                <a:prstGeom prst="rect">
                  <a:avLst/>
                </a:prstGeom>
                <a:noFill/>
              </p:spPr>
              <p:txBody>
                <a:bodyPr wrap="square" rtlCol="0">
                  <a:spAutoFit/>
                </a:bodyPr>
                <a:lstStyle/>
                <a:p>
                  <a:r>
                    <a:rPr lang="en-GB" sz="2000" b="1" dirty="0" err="1">
                      <a:solidFill>
                        <a:srgbClr val="C3AE55"/>
                      </a:solidFill>
                    </a:rPr>
                    <a:t>i</a:t>
                  </a:r>
                  <a:endParaRPr lang="en-GB" sz="2000" b="1" dirty="0">
                    <a:solidFill>
                      <a:srgbClr val="C3AE55"/>
                    </a:solidFill>
                  </a:endParaRPr>
                </a:p>
              </p:txBody>
            </p:sp>
          </p:grpSp>
          <p:sp>
            <p:nvSpPr>
              <p:cNvPr id="159" name="TextBox 158"/>
              <p:cNvSpPr txBox="1"/>
              <p:nvPr/>
            </p:nvSpPr>
            <p:spPr>
              <a:xfrm>
                <a:off x="4721795" y="2710743"/>
                <a:ext cx="3800766" cy="584775"/>
              </a:xfrm>
              <a:prstGeom prst="rect">
                <a:avLst/>
              </a:prstGeom>
              <a:noFill/>
            </p:spPr>
            <p:txBody>
              <a:bodyPr wrap="square" rtlCol="0">
                <a:spAutoFit/>
              </a:bodyPr>
              <a:lstStyle/>
              <a:p>
                <a:r>
                  <a:rPr lang="en-GB" sz="1600" dirty="0">
                    <a:solidFill>
                      <a:schemeClr val="bg1"/>
                    </a:solidFill>
                    <a:latin typeface="Twinkl" pitchFamily="2" charset="0"/>
                  </a:rPr>
                  <a:t>Click on each member of the Totally </a:t>
                </a:r>
                <a:r>
                  <a:rPr lang="en-GB" sz="1600" dirty="0" err="1">
                    <a:solidFill>
                      <a:schemeClr val="bg1"/>
                    </a:solidFill>
                    <a:latin typeface="Twinkl" pitchFamily="2" charset="0"/>
                  </a:rPr>
                  <a:t>Pawsome</a:t>
                </a:r>
                <a:r>
                  <a:rPr lang="en-GB" sz="1600" dirty="0">
                    <a:solidFill>
                      <a:schemeClr val="bg1"/>
                    </a:solidFill>
                    <a:latin typeface="Twinkl" pitchFamily="2" charset="0"/>
                  </a:rPr>
                  <a:t> Gang to see their answer.</a:t>
                </a:r>
              </a:p>
            </p:txBody>
          </p:sp>
        </p:grpSp>
        <p:sp>
          <p:nvSpPr>
            <p:cNvPr id="157" name="Title 1"/>
            <p:cNvSpPr txBox="1"/>
            <p:nvPr/>
          </p:nvSpPr>
          <p:spPr>
            <a:xfrm>
              <a:off x="4261607" y="1761941"/>
              <a:ext cx="3871174" cy="646331"/>
            </a:xfrm>
            <a:prstGeom prst="rect">
              <a:avLst/>
            </a:prstGeom>
            <a:noFill/>
          </p:spPr>
          <p:txBody>
            <a:bodyPr wrap="square" rtlCol="0">
              <a:spAutoFit/>
            </a:bodyPr>
            <a:lstStyle/>
            <a:p>
              <a:pPr algn="ctr"/>
              <a:r>
                <a:rPr lang="en-GB" b="1" dirty="0">
                  <a:solidFill>
                    <a:schemeClr val="bg1"/>
                  </a:solidFill>
                  <a:latin typeface="Twinkl" pitchFamily="2" charset="0"/>
                </a:rPr>
                <a:t>Look at this fantastic illustration by Axel </a:t>
              </a:r>
              <a:r>
                <a:rPr lang="en-GB" b="1" dirty="0" err="1">
                  <a:solidFill>
                    <a:schemeClr val="bg1"/>
                  </a:solidFill>
                  <a:latin typeface="Twinkl" pitchFamily="2" charset="0"/>
                </a:rPr>
                <a:t>Scheffler</a:t>
              </a:r>
              <a:r>
                <a:rPr lang="en-GB" b="1" dirty="0">
                  <a:solidFill>
                    <a:schemeClr val="bg1"/>
                  </a:solidFill>
                  <a:latin typeface="Twinkl" pitchFamily="2" charset="0"/>
                </a:rPr>
                <a:t>.</a:t>
              </a:r>
            </a:p>
          </p:txBody>
        </p:sp>
      </p:grpSp>
      <p:sp>
        <p:nvSpPr>
          <p:cNvPr id="162" name="NEXT BUTTON">
            <a:hlinkClick r:id="rId7" action="ppaction://hlinksldjump"/>
          </p:cNvPr>
          <p:cNvSpPr/>
          <p:nvPr/>
        </p:nvSpPr>
        <p:spPr>
          <a:xfrm>
            <a:off x="618521" y="5724827"/>
            <a:ext cx="1682153" cy="570451"/>
          </a:xfrm>
          <a:prstGeom prst="roundRect">
            <a:avLst/>
          </a:prstGeom>
          <a:solidFill>
            <a:schemeClr val="bg1"/>
          </a:solidFill>
          <a:ln w="28575">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8ACBC0"/>
                </a:solidFill>
              </a:rPr>
              <a:t>Back to Menu</a:t>
            </a:r>
            <a:endParaRPr lang="en-GB" b="1" dirty="0">
              <a:solidFill>
                <a:srgbClr val="8ACBC0"/>
              </a:solidFill>
            </a:endParaRPr>
          </a:p>
        </p:txBody>
      </p:sp>
    </p:spTree>
    <p:extLst>
      <p:ext uri="{BB962C8B-B14F-4D97-AF65-F5344CB8AC3E}">
        <p14:creationId xmlns:p14="http://schemas.microsoft.com/office/powerpoint/2010/main" val="3218192238"/>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54"/>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5" nodeType="withEffect">
                                  <p:stCondLst>
                                    <p:cond delay="0"/>
                                  </p:stCondLst>
                                  <p:childTnLst>
                                    <p:set>
                                      <p:cBhvr>
                                        <p:cTn id="6" dur="1" fill="hold">
                                          <p:stCondLst>
                                            <p:cond delay="0"/>
                                          </p:stCondLst>
                                        </p:cTn>
                                        <p:tgtEl>
                                          <p:spTgt spid="131"/>
                                        </p:tgtEl>
                                        <p:attrNameLst>
                                          <p:attrName>style.visibility</p:attrName>
                                        </p:attrNameLst>
                                      </p:cBhvr>
                                      <p:to>
                                        <p:strVal val="visible"/>
                                      </p:to>
                                    </p:set>
                                  </p:childTnLst>
                                </p:cTn>
                              </p:par>
                              <p:par>
                                <p:cTn id="7" presetID="1" presetClass="entr" presetSubtype="0" fill="hold" grpId="4" nodeType="withEffect">
                                  <p:stCondLst>
                                    <p:cond delay="0"/>
                                  </p:stCondLst>
                                  <p:childTnLst>
                                    <p:set>
                                      <p:cBhvr>
                                        <p:cTn id="8" dur="1" fill="hold">
                                          <p:stCondLst>
                                            <p:cond delay="0"/>
                                          </p:stCondLst>
                                        </p:cTn>
                                        <p:tgtEl>
                                          <p:spTgt spid="132"/>
                                        </p:tgtEl>
                                        <p:attrNameLst>
                                          <p:attrName>style.visibility</p:attrName>
                                        </p:attrNameLst>
                                      </p:cBhvr>
                                      <p:to>
                                        <p:strVal val="visible"/>
                                      </p:to>
                                    </p:set>
                                  </p:childTnLst>
                                </p:cTn>
                              </p:par>
                              <p:par>
                                <p:cTn id="9" presetID="1" presetClass="entr" presetSubtype="0" fill="hold" grpId="4" nodeType="withEffect">
                                  <p:stCondLst>
                                    <p:cond delay="0"/>
                                  </p:stCondLst>
                                  <p:childTnLst>
                                    <p:set>
                                      <p:cBhvr>
                                        <p:cTn id="10" dur="1" fill="hold">
                                          <p:stCondLst>
                                            <p:cond delay="0"/>
                                          </p:stCondLst>
                                        </p:cTn>
                                        <p:tgtEl>
                                          <p:spTgt spid="13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95"/>
                                        </p:tgtEl>
                                        <p:attrNameLst>
                                          <p:attrName>style.visibility</p:attrName>
                                        </p:attrNameLst>
                                      </p:cBhvr>
                                      <p:to>
                                        <p:strVal val="visible"/>
                                      </p:to>
                                    </p:set>
                                  </p:childTnLst>
                                </p:cTn>
                              </p:par>
                            </p:childTnLst>
                          </p:cTn>
                        </p:par>
                      </p:childTnLst>
                    </p:cTn>
                  </p:par>
                </p:childTnLst>
              </p:cTn>
              <p:nextCondLst>
                <p:cond evt="onClick" delay="0">
                  <p:tgtEl>
                    <p:spTgt spid="154"/>
                  </p:tgtEl>
                </p:cond>
              </p:nextCondLst>
            </p:seq>
            <p:seq concurrent="1" nextAc="seek">
              <p:cTn id="23" restart="whenNotActive" fill="hold" evtFilter="cancelBubble" nodeType="interactiveSeq">
                <p:stCondLst>
                  <p:cond evt="onClick" delay="0">
                    <p:tgtEl>
                      <p:spTgt spid="122"/>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1" nodeType="withEffect">
                                  <p:stCondLst>
                                    <p:cond delay="0"/>
                                  </p:stCondLst>
                                  <p:childTnLst>
                                    <p:set>
                                      <p:cBhvr>
                                        <p:cTn id="27" dur="1" fill="hold">
                                          <p:stCondLst>
                                            <p:cond delay="0"/>
                                          </p:stCondLst>
                                        </p:cTn>
                                        <p:tgtEl>
                                          <p:spTgt spid="134"/>
                                        </p:tgtEl>
                                        <p:attrNameLst>
                                          <p:attrName>style.visibility</p:attrName>
                                        </p:attrNameLst>
                                      </p:cBhvr>
                                      <p:to>
                                        <p:strVal val="visible"/>
                                      </p:to>
                                    </p:set>
                                    <p:animEffect transition="in" filter="fade">
                                      <p:cBhvr>
                                        <p:cTn id="28" dur="500"/>
                                        <p:tgtEl>
                                          <p:spTgt spid="134"/>
                                        </p:tgtEl>
                                      </p:cBhvr>
                                    </p:animEffect>
                                  </p:childTnLst>
                                </p:cTn>
                              </p:par>
                              <p:par>
                                <p:cTn id="29" presetID="10" presetClass="entr" presetSubtype="0" fill="hold" nodeType="withEffect">
                                  <p:stCondLst>
                                    <p:cond delay="0"/>
                                  </p:stCondLst>
                                  <p:childTnLst>
                                    <p:set>
                                      <p:cBhvr>
                                        <p:cTn id="30" dur="1" fill="hold">
                                          <p:stCondLst>
                                            <p:cond delay="0"/>
                                          </p:stCondLst>
                                        </p:cTn>
                                        <p:tgtEl>
                                          <p:spTgt spid="88"/>
                                        </p:tgtEl>
                                        <p:attrNameLst>
                                          <p:attrName>style.visibility</p:attrName>
                                        </p:attrNameLst>
                                      </p:cBhvr>
                                      <p:to>
                                        <p:strVal val="visible"/>
                                      </p:to>
                                    </p:set>
                                    <p:animEffect transition="in" filter="fade">
                                      <p:cBhvr>
                                        <p:cTn id="31" dur="500"/>
                                        <p:tgtEl>
                                          <p:spTgt spid="88"/>
                                        </p:tgtEl>
                                      </p:cBhvr>
                                    </p:animEffect>
                                  </p:childTnLst>
                                </p:cTn>
                              </p:par>
                              <p:par>
                                <p:cTn id="32" presetID="1" presetClass="exit" presetSubtype="0" fill="hold" nodeType="withEffect">
                                  <p:stCondLst>
                                    <p:cond delay="0"/>
                                  </p:stCondLst>
                                  <p:childTnLst>
                                    <p:set>
                                      <p:cBhvr>
                                        <p:cTn id="33" dur="1" fill="hold">
                                          <p:stCondLst>
                                            <p:cond delay="0"/>
                                          </p:stCondLst>
                                        </p:cTn>
                                        <p:tgtEl>
                                          <p:spTgt spid="149"/>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70"/>
                                        </p:tgtEl>
                                        <p:attrNameLst>
                                          <p:attrName>style.visibility</p:attrName>
                                        </p:attrNameLst>
                                      </p:cBhvr>
                                      <p:to>
                                        <p:strVal val="hidden"/>
                                      </p:to>
                                    </p:set>
                                  </p:childTnLst>
                                </p:cTn>
                              </p:par>
                              <p:par>
                                <p:cTn id="36" presetID="1" presetClass="exit" presetSubtype="0" fill="hold" nodeType="withEffect">
                                  <p:stCondLst>
                                    <p:cond delay="0"/>
                                  </p:stCondLst>
                                  <p:childTnLst>
                                    <p:set>
                                      <p:cBhvr>
                                        <p:cTn id="37" dur="1" fill="hold">
                                          <p:stCondLst>
                                            <p:cond delay="0"/>
                                          </p:stCondLst>
                                        </p:cTn>
                                        <p:tgtEl>
                                          <p:spTgt spid="102"/>
                                        </p:tgtEl>
                                        <p:attrNameLst>
                                          <p:attrName>style.visibility</p:attrName>
                                        </p:attrNameLst>
                                      </p:cBhvr>
                                      <p:to>
                                        <p:strVal val="hidden"/>
                                      </p:to>
                                    </p:set>
                                  </p:childTnLst>
                                </p:cTn>
                              </p:par>
                              <p:par>
                                <p:cTn id="38" presetID="1" presetClass="exit" presetSubtype="0" fill="hold" nodeType="withEffect">
                                  <p:stCondLst>
                                    <p:cond delay="0"/>
                                  </p:stCondLst>
                                  <p:childTnLst>
                                    <p:set>
                                      <p:cBhvr>
                                        <p:cTn id="39" dur="1" fill="hold">
                                          <p:stCondLst>
                                            <p:cond delay="0"/>
                                          </p:stCondLst>
                                        </p:cTn>
                                        <p:tgtEl>
                                          <p:spTgt spid="107"/>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6"/>
                                        </p:tgtEl>
                                        <p:attrNameLst>
                                          <p:attrName>style.visibility</p:attrName>
                                        </p:attrNameLst>
                                      </p:cBhvr>
                                      <p:to>
                                        <p:strVal val="hidden"/>
                                      </p:to>
                                    </p:set>
                                  </p:childTnLst>
                                </p:cTn>
                              </p:par>
                              <p:par>
                                <p:cTn id="42" presetID="1" presetClass="exit" presetSubtype="0" fill="hold" grpId="1" nodeType="withEffect">
                                  <p:stCondLst>
                                    <p:cond delay="0"/>
                                  </p:stCondLst>
                                  <p:childTnLst>
                                    <p:set>
                                      <p:cBhvr>
                                        <p:cTn id="43" dur="1" fill="hold">
                                          <p:stCondLst>
                                            <p:cond delay="0"/>
                                          </p:stCondLst>
                                        </p:cTn>
                                        <p:tgtEl>
                                          <p:spTgt spid="131"/>
                                        </p:tgtEl>
                                        <p:attrNameLst>
                                          <p:attrName>style.visibility</p:attrName>
                                        </p:attrNameLst>
                                      </p:cBhvr>
                                      <p:to>
                                        <p:strVal val="hidden"/>
                                      </p:to>
                                    </p:set>
                                  </p:childTnLst>
                                </p:cTn>
                              </p:par>
                              <p:par>
                                <p:cTn id="44" presetID="1" presetClass="exit" presetSubtype="0" fill="hold" grpId="1" nodeType="withEffect">
                                  <p:stCondLst>
                                    <p:cond delay="0"/>
                                  </p:stCondLst>
                                  <p:childTnLst>
                                    <p:set>
                                      <p:cBhvr>
                                        <p:cTn id="45" dur="1" fill="hold">
                                          <p:stCondLst>
                                            <p:cond delay="0"/>
                                          </p:stCondLst>
                                        </p:cTn>
                                        <p:tgtEl>
                                          <p:spTgt spid="132"/>
                                        </p:tgtEl>
                                        <p:attrNameLst>
                                          <p:attrName>style.visibility</p:attrName>
                                        </p:attrNameLst>
                                      </p:cBhvr>
                                      <p:to>
                                        <p:strVal val="hidden"/>
                                      </p:to>
                                    </p:set>
                                  </p:childTnLst>
                                </p:cTn>
                              </p:par>
                            </p:childTnLst>
                          </p:cTn>
                        </p:par>
                        <p:par>
                          <p:cTn id="46" fill="hold">
                            <p:stCondLst>
                              <p:cond delay="500"/>
                            </p:stCondLst>
                            <p:childTnLst>
                              <p:par>
                                <p:cTn id="47" presetID="22" presetClass="entr" presetSubtype="4" fill="hold" nodeType="afterEffect">
                                  <p:stCondLst>
                                    <p:cond delay="0"/>
                                  </p:stCondLst>
                                  <p:childTnLst>
                                    <p:set>
                                      <p:cBhvr>
                                        <p:cTn id="48" dur="1" fill="hold">
                                          <p:stCondLst>
                                            <p:cond delay="0"/>
                                          </p:stCondLst>
                                        </p:cTn>
                                        <p:tgtEl>
                                          <p:spTgt spid="95"/>
                                        </p:tgtEl>
                                        <p:attrNameLst>
                                          <p:attrName>style.visibility</p:attrName>
                                        </p:attrNameLst>
                                      </p:cBhvr>
                                      <p:to>
                                        <p:strVal val="visible"/>
                                      </p:to>
                                    </p:set>
                                    <p:animEffect transition="in" filter="wipe(down)">
                                      <p:cBhvr>
                                        <p:cTn id="49" dur="500"/>
                                        <p:tgtEl>
                                          <p:spTgt spid="95"/>
                                        </p:tgtEl>
                                      </p:cBhvr>
                                    </p:animEffect>
                                  </p:childTnLst>
                                </p:cTn>
                              </p:par>
                            </p:childTnLst>
                          </p:cTn>
                        </p:par>
                      </p:childTnLst>
                    </p:cTn>
                  </p:par>
                </p:childTnLst>
              </p:cTn>
              <p:nextCondLst>
                <p:cond evt="onClick" delay="0">
                  <p:tgtEl>
                    <p:spTgt spid="122"/>
                  </p:tgtEl>
                </p:cond>
              </p:nextCondLst>
            </p:seq>
            <p:seq concurrent="1" nextAc="seek">
              <p:cTn id="50" restart="whenNotActive" fill="hold" evtFilter="cancelBubble" nodeType="interactiveSeq">
                <p:stCondLst>
                  <p:cond evt="onClick" delay="0">
                    <p:tgtEl>
                      <p:spTgt spid="121"/>
                    </p:tgtEl>
                  </p:cond>
                </p:stCondLst>
                <p:endSync evt="end" delay="0">
                  <p:rtn val="all"/>
                </p:endSync>
                <p:childTnLst>
                  <p:par>
                    <p:cTn id="51" fill="hold">
                      <p:stCondLst>
                        <p:cond delay="0"/>
                      </p:stCondLst>
                      <p:childTnLst>
                        <p:par>
                          <p:cTn id="52" fill="hold">
                            <p:stCondLst>
                              <p:cond delay="0"/>
                            </p:stCondLst>
                            <p:childTnLst>
                              <p:par>
                                <p:cTn id="53" presetID="10" presetClass="entr" presetSubtype="0" fill="hold" grpId="0" nodeType="afterEffect">
                                  <p:stCondLst>
                                    <p:cond delay="0"/>
                                  </p:stCondLst>
                                  <p:childTnLst>
                                    <p:set>
                                      <p:cBhvr>
                                        <p:cTn id="54" dur="1" fill="hold">
                                          <p:stCondLst>
                                            <p:cond delay="0"/>
                                          </p:stCondLst>
                                        </p:cTn>
                                        <p:tgtEl>
                                          <p:spTgt spid="131"/>
                                        </p:tgtEl>
                                        <p:attrNameLst>
                                          <p:attrName>style.visibility</p:attrName>
                                        </p:attrNameLst>
                                      </p:cBhvr>
                                      <p:to>
                                        <p:strVal val="visible"/>
                                      </p:to>
                                    </p:set>
                                    <p:animEffect transition="in" filter="fade">
                                      <p:cBhvr>
                                        <p:cTn id="55" dur="500"/>
                                        <p:tgtEl>
                                          <p:spTgt spid="131"/>
                                        </p:tgtEl>
                                      </p:cBhvr>
                                    </p:animEffect>
                                  </p:childTnLst>
                                </p:cTn>
                              </p:par>
                              <p:par>
                                <p:cTn id="56" presetID="10" presetClass="entr" presetSubtype="0" fill="hold" nodeType="withEffect">
                                  <p:stCondLst>
                                    <p:cond delay="0"/>
                                  </p:stCondLst>
                                  <p:childTnLst>
                                    <p:set>
                                      <p:cBhvr>
                                        <p:cTn id="57" dur="1" fill="hold">
                                          <p:stCondLst>
                                            <p:cond delay="0"/>
                                          </p:stCondLst>
                                        </p:cTn>
                                        <p:tgtEl>
                                          <p:spTgt spid="70"/>
                                        </p:tgtEl>
                                        <p:attrNameLst>
                                          <p:attrName>style.visibility</p:attrName>
                                        </p:attrNameLst>
                                      </p:cBhvr>
                                      <p:to>
                                        <p:strVal val="visible"/>
                                      </p:to>
                                    </p:set>
                                    <p:animEffect transition="in" filter="fade">
                                      <p:cBhvr>
                                        <p:cTn id="58" dur="500"/>
                                        <p:tgtEl>
                                          <p:spTgt spid="70"/>
                                        </p:tgtEl>
                                      </p:cBhvr>
                                    </p:animEffect>
                                  </p:childTnLst>
                                </p:cTn>
                              </p:par>
                              <p:par>
                                <p:cTn id="59" presetID="1" presetClass="exit" presetSubtype="0" fill="hold" nodeType="withEffect">
                                  <p:stCondLst>
                                    <p:cond delay="0"/>
                                  </p:stCondLst>
                                  <p:childTnLst>
                                    <p:set>
                                      <p:cBhvr>
                                        <p:cTn id="60" dur="1" fill="hold">
                                          <p:stCondLst>
                                            <p:cond delay="0"/>
                                          </p:stCondLst>
                                        </p:cTn>
                                        <p:tgtEl>
                                          <p:spTgt spid="149"/>
                                        </p:tgtEl>
                                        <p:attrNameLst>
                                          <p:attrName>style.visibility</p:attrName>
                                        </p:attrNameLst>
                                      </p:cBhvr>
                                      <p:to>
                                        <p:strVal val="hidden"/>
                                      </p:to>
                                    </p:set>
                                  </p:childTnLst>
                                </p:cTn>
                              </p:par>
                              <p:par>
                                <p:cTn id="61" presetID="1" presetClass="exit" presetSubtype="0" fill="hold" nodeType="withEffect">
                                  <p:stCondLst>
                                    <p:cond delay="0"/>
                                  </p:stCondLst>
                                  <p:childTnLst>
                                    <p:set>
                                      <p:cBhvr>
                                        <p:cTn id="62" dur="1" fill="hold">
                                          <p:stCondLst>
                                            <p:cond delay="0"/>
                                          </p:stCondLst>
                                        </p:cTn>
                                        <p:tgtEl>
                                          <p:spTgt spid="102"/>
                                        </p:tgtEl>
                                        <p:attrNameLst>
                                          <p:attrName>style.visibility</p:attrName>
                                        </p:attrNameLst>
                                      </p:cBhvr>
                                      <p:to>
                                        <p:strVal val="hidden"/>
                                      </p:to>
                                    </p:set>
                                  </p:childTnLst>
                                </p:cTn>
                              </p:par>
                              <p:par>
                                <p:cTn id="63" presetID="1" presetClass="exit" presetSubtype="0" fill="hold" nodeType="withEffect">
                                  <p:stCondLst>
                                    <p:cond delay="0"/>
                                  </p:stCondLst>
                                  <p:childTnLst>
                                    <p:set>
                                      <p:cBhvr>
                                        <p:cTn id="64" dur="1" fill="hold">
                                          <p:stCondLst>
                                            <p:cond delay="0"/>
                                          </p:stCondLst>
                                        </p:cTn>
                                        <p:tgtEl>
                                          <p:spTgt spid="107"/>
                                        </p:tgtEl>
                                        <p:attrNameLst>
                                          <p:attrName>style.visibility</p:attrName>
                                        </p:attrNameLst>
                                      </p:cBhvr>
                                      <p:to>
                                        <p:strVal val="hidden"/>
                                      </p:to>
                                    </p:set>
                                  </p:childTnLst>
                                </p:cTn>
                              </p:par>
                              <p:par>
                                <p:cTn id="65" presetID="1" presetClass="exit" presetSubtype="0" fill="hold" nodeType="withEffect">
                                  <p:stCondLst>
                                    <p:cond delay="0"/>
                                  </p:stCondLst>
                                  <p:childTnLst>
                                    <p:set>
                                      <p:cBhvr>
                                        <p:cTn id="66" dur="1" fill="hold">
                                          <p:stCondLst>
                                            <p:cond delay="0"/>
                                          </p:stCondLst>
                                        </p:cTn>
                                        <p:tgtEl>
                                          <p:spTgt spid="88"/>
                                        </p:tgtEl>
                                        <p:attrNameLst>
                                          <p:attrName>style.visibility</p:attrName>
                                        </p:attrNameLst>
                                      </p:cBhvr>
                                      <p:to>
                                        <p:strVal val="hidden"/>
                                      </p:to>
                                    </p:set>
                                  </p:childTnLst>
                                </p:cTn>
                              </p:par>
                              <p:par>
                                <p:cTn id="67" presetID="1" presetClass="exit" presetSubtype="0" fill="hold" nodeType="withEffect">
                                  <p:stCondLst>
                                    <p:cond delay="0"/>
                                  </p:stCondLst>
                                  <p:childTnLst>
                                    <p:set>
                                      <p:cBhvr>
                                        <p:cTn id="68" dur="1" fill="hold">
                                          <p:stCondLst>
                                            <p:cond delay="0"/>
                                          </p:stCondLst>
                                        </p:cTn>
                                        <p:tgtEl>
                                          <p:spTgt spid="95"/>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0"/>
                                          </p:stCondLst>
                                        </p:cTn>
                                        <p:tgtEl>
                                          <p:spTgt spid="132"/>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0"/>
                                          </p:stCondLst>
                                        </p:cTn>
                                        <p:tgtEl>
                                          <p:spTgt spid="134"/>
                                        </p:tgtEl>
                                        <p:attrNameLst>
                                          <p:attrName>style.visibility</p:attrName>
                                        </p:attrNameLst>
                                      </p:cBhvr>
                                      <p:to>
                                        <p:strVal val="hidden"/>
                                      </p:to>
                                    </p:set>
                                  </p:childTnLst>
                                </p:cTn>
                              </p:par>
                            </p:childTnLst>
                          </p:cTn>
                        </p:par>
                        <p:par>
                          <p:cTn id="73" fill="hold">
                            <p:stCondLst>
                              <p:cond delay="500"/>
                            </p:stCondLst>
                            <p:childTnLst>
                              <p:par>
                                <p:cTn id="74" presetID="22" presetClass="entr" presetSubtype="4" fill="hold" nodeType="after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wipe(down)">
                                      <p:cBhvr>
                                        <p:cTn id="76" dur="500"/>
                                        <p:tgtEl>
                                          <p:spTgt spid="6"/>
                                        </p:tgtEl>
                                      </p:cBhvr>
                                    </p:animEffect>
                                  </p:childTnLst>
                                </p:cTn>
                              </p:par>
                            </p:childTnLst>
                          </p:cTn>
                        </p:par>
                      </p:childTnLst>
                    </p:cTn>
                  </p:par>
                </p:childTnLst>
              </p:cTn>
              <p:nextCondLst>
                <p:cond evt="onClick" delay="0">
                  <p:tgtEl>
                    <p:spTgt spid="121"/>
                  </p:tgtEl>
                </p:cond>
              </p:nextCondLst>
            </p:seq>
            <p:seq concurrent="1" nextAc="seek">
              <p:cTn id="77" restart="whenNotActive" fill="hold" evtFilter="cancelBubble" nodeType="interactiveSeq">
                <p:stCondLst>
                  <p:cond evt="onClick" delay="0">
                    <p:tgtEl>
                      <p:spTgt spid="123"/>
                    </p:tgtEl>
                  </p:cond>
                </p:stCondLst>
                <p:endSync evt="end" delay="0">
                  <p:rtn val="all"/>
                </p:endSync>
                <p:childTnLst>
                  <p:par>
                    <p:cTn id="78" fill="hold">
                      <p:stCondLst>
                        <p:cond delay="0"/>
                      </p:stCondLst>
                      <p:childTnLst>
                        <p:par>
                          <p:cTn id="79" fill="hold">
                            <p:stCondLst>
                              <p:cond delay="0"/>
                            </p:stCondLst>
                            <p:childTnLst>
                              <p:par>
                                <p:cTn id="80" presetID="10" presetClass="entr" presetSubtype="0" fill="hold" grpId="2" nodeType="withEffect">
                                  <p:stCondLst>
                                    <p:cond delay="0"/>
                                  </p:stCondLst>
                                  <p:childTnLst>
                                    <p:set>
                                      <p:cBhvr>
                                        <p:cTn id="81" dur="1" fill="hold">
                                          <p:stCondLst>
                                            <p:cond delay="0"/>
                                          </p:stCondLst>
                                        </p:cTn>
                                        <p:tgtEl>
                                          <p:spTgt spid="132"/>
                                        </p:tgtEl>
                                        <p:attrNameLst>
                                          <p:attrName>style.visibility</p:attrName>
                                        </p:attrNameLst>
                                      </p:cBhvr>
                                      <p:to>
                                        <p:strVal val="visible"/>
                                      </p:to>
                                    </p:set>
                                    <p:animEffect transition="in" filter="fade">
                                      <p:cBhvr>
                                        <p:cTn id="82" dur="500"/>
                                        <p:tgtEl>
                                          <p:spTgt spid="132"/>
                                        </p:tgtEl>
                                      </p:cBhvr>
                                    </p:animEffect>
                                  </p:childTnLst>
                                </p:cTn>
                              </p:par>
                              <p:par>
                                <p:cTn id="83" presetID="10" presetClass="entr" presetSubtype="0" fill="hold" nodeType="withEffect">
                                  <p:stCondLst>
                                    <p:cond delay="0"/>
                                  </p:stCondLst>
                                  <p:childTnLst>
                                    <p:set>
                                      <p:cBhvr>
                                        <p:cTn id="84" dur="1" fill="hold">
                                          <p:stCondLst>
                                            <p:cond delay="0"/>
                                          </p:stCondLst>
                                        </p:cTn>
                                        <p:tgtEl>
                                          <p:spTgt spid="102"/>
                                        </p:tgtEl>
                                        <p:attrNameLst>
                                          <p:attrName>style.visibility</p:attrName>
                                        </p:attrNameLst>
                                      </p:cBhvr>
                                      <p:to>
                                        <p:strVal val="visible"/>
                                      </p:to>
                                    </p:set>
                                    <p:animEffect transition="in" filter="fade">
                                      <p:cBhvr>
                                        <p:cTn id="85" dur="500"/>
                                        <p:tgtEl>
                                          <p:spTgt spid="102"/>
                                        </p:tgtEl>
                                      </p:cBhvr>
                                    </p:animEffect>
                                  </p:childTnLst>
                                </p:cTn>
                              </p:par>
                              <p:par>
                                <p:cTn id="86" presetID="1" presetClass="exit" presetSubtype="0" fill="hold" nodeType="withEffect">
                                  <p:stCondLst>
                                    <p:cond delay="0"/>
                                  </p:stCondLst>
                                  <p:childTnLst>
                                    <p:set>
                                      <p:cBhvr>
                                        <p:cTn id="87" dur="1" fill="hold">
                                          <p:stCondLst>
                                            <p:cond delay="0"/>
                                          </p:stCondLst>
                                        </p:cTn>
                                        <p:tgtEl>
                                          <p:spTgt spid="149"/>
                                        </p:tgtEl>
                                        <p:attrNameLst>
                                          <p:attrName>style.visibility</p:attrName>
                                        </p:attrNameLst>
                                      </p:cBhvr>
                                      <p:to>
                                        <p:strVal val="hidden"/>
                                      </p:to>
                                    </p:set>
                                  </p:childTnLst>
                                </p:cTn>
                              </p:par>
                              <p:par>
                                <p:cTn id="88" presetID="1" presetClass="exit" presetSubtype="0" fill="hold" grpId="2" nodeType="withEffect">
                                  <p:stCondLst>
                                    <p:cond delay="0"/>
                                  </p:stCondLst>
                                  <p:childTnLst>
                                    <p:set>
                                      <p:cBhvr>
                                        <p:cTn id="89" dur="1" fill="hold">
                                          <p:stCondLst>
                                            <p:cond delay="0"/>
                                          </p:stCondLst>
                                        </p:cTn>
                                        <p:tgtEl>
                                          <p:spTgt spid="131"/>
                                        </p:tgtEl>
                                        <p:attrNameLst>
                                          <p:attrName>style.visibility</p:attrName>
                                        </p:attrNameLst>
                                      </p:cBhvr>
                                      <p:to>
                                        <p:strVal val="hidden"/>
                                      </p:to>
                                    </p:set>
                                  </p:childTnLst>
                                </p:cTn>
                              </p:par>
                              <p:par>
                                <p:cTn id="90" presetID="1" presetClass="exit" presetSubtype="0" fill="hold" nodeType="withEffect">
                                  <p:stCondLst>
                                    <p:cond delay="0"/>
                                  </p:stCondLst>
                                  <p:childTnLst>
                                    <p:set>
                                      <p:cBhvr>
                                        <p:cTn id="91" dur="1" fill="hold">
                                          <p:stCondLst>
                                            <p:cond delay="0"/>
                                          </p:stCondLst>
                                        </p:cTn>
                                        <p:tgtEl>
                                          <p:spTgt spid="6"/>
                                        </p:tgtEl>
                                        <p:attrNameLst>
                                          <p:attrName>style.visibility</p:attrName>
                                        </p:attrNameLst>
                                      </p:cBhvr>
                                      <p:to>
                                        <p:strVal val="hidden"/>
                                      </p:to>
                                    </p:set>
                                  </p:childTnLst>
                                </p:cTn>
                              </p:par>
                              <p:par>
                                <p:cTn id="92" presetID="1" presetClass="exit" presetSubtype="0" fill="hold" grpId="4" nodeType="withEffect">
                                  <p:stCondLst>
                                    <p:cond delay="0"/>
                                  </p:stCondLst>
                                  <p:childTnLst>
                                    <p:set>
                                      <p:cBhvr>
                                        <p:cTn id="93" dur="1" fill="hold">
                                          <p:stCondLst>
                                            <p:cond delay="0"/>
                                          </p:stCondLst>
                                        </p:cTn>
                                        <p:tgtEl>
                                          <p:spTgt spid="131"/>
                                        </p:tgtEl>
                                        <p:attrNameLst>
                                          <p:attrName>style.visibility</p:attrName>
                                        </p:attrNameLst>
                                      </p:cBhvr>
                                      <p:to>
                                        <p:strVal val="hidden"/>
                                      </p:to>
                                    </p:set>
                                  </p:childTnLst>
                                </p:cTn>
                              </p:par>
                              <p:par>
                                <p:cTn id="94" presetID="1" presetClass="exit" presetSubtype="0" fill="hold" nodeType="withEffect">
                                  <p:stCondLst>
                                    <p:cond delay="0"/>
                                  </p:stCondLst>
                                  <p:childTnLst>
                                    <p:set>
                                      <p:cBhvr>
                                        <p:cTn id="95" dur="1" fill="hold">
                                          <p:stCondLst>
                                            <p:cond delay="0"/>
                                          </p:stCondLst>
                                        </p:cTn>
                                        <p:tgtEl>
                                          <p:spTgt spid="88"/>
                                        </p:tgtEl>
                                        <p:attrNameLst>
                                          <p:attrName>style.visibility</p:attrName>
                                        </p:attrNameLst>
                                      </p:cBhvr>
                                      <p:to>
                                        <p:strVal val="hidden"/>
                                      </p:to>
                                    </p:set>
                                  </p:childTnLst>
                                </p:cTn>
                              </p:par>
                              <p:par>
                                <p:cTn id="96" presetID="1" presetClass="exit" presetSubtype="0" fill="hold" nodeType="withEffect">
                                  <p:stCondLst>
                                    <p:cond delay="0"/>
                                  </p:stCondLst>
                                  <p:childTnLst>
                                    <p:set>
                                      <p:cBhvr>
                                        <p:cTn id="97" dur="1" fill="hold">
                                          <p:stCondLst>
                                            <p:cond delay="0"/>
                                          </p:stCondLst>
                                        </p:cTn>
                                        <p:tgtEl>
                                          <p:spTgt spid="95"/>
                                        </p:tgtEl>
                                        <p:attrNameLst>
                                          <p:attrName>style.visibility</p:attrName>
                                        </p:attrNameLst>
                                      </p:cBhvr>
                                      <p:to>
                                        <p:strVal val="hidden"/>
                                      </p:to>
                                    </p:set>
                                  </p:childTnLst>
                                </p:cTn>
                              </p:par>
                              <p:par>
                                <p:cTn id="98" presetID="1" presetClass="exit" presetSubtype="0" fill="hold" grpId="2" nodeType="withEffect">
                                  <p:stCondLst>
                                    <p:cond delay="0"/>
                                  </p:stCondLst>
                                  <p:childTnLst>
                                    <p:set>
                                      <p:cBhvr>
                                        <p:cTn id="99" dur="1" fill="hold">
                                          <p:stCondLst>
                                            <p:cond delay="0"/>
                                          </p:stCondLst>
                                        </p:cTn>
                                        <p:tgtEl>
                                          <p:spTgt spid="134"/>
                                        </p:tgtEl>
                                        <p:attrNameLst>
                                          <p:attrName>style.visibility</p:attrName>
                                        </p:attrNameLst>
                                      </p:cBhvr>
                                      <p:to>
                                        <p:strVal val="hidden"/>
                                      </p:to>
                                    </p:set>
                                  </p:childTnLst>
                                </p:cTn>
                              </p:par>
                              <p:par>
                                <p:cTn id="100" presetID="1" presetClass="exit" presetSubtype="0" fill="hold" nodeType="withEffect">
                                  <p:stCondLst>
                                    <p:cond delay="0"/>
                                  </p:stCondLst>
                                  <p:childTnLst>
                                    <p:set>
                                      <p:cBhvr>
                                        <p:cTn id="101" dur="1" fill="hold">
                                          <p:stCondLst>
                                            <p:cond delay="0"/>
                                          </p:stCondLst>
                                        </p:cTn>
                                        <p:tgtEl>
                                          <p:spTgt spid="70"/>
                                        </p:tgtEl>
                                        <p:attrNameLst>
                                          <p:attrName>style.visibility</p:attrName>
                                        </p:attrNameLst>
                                      </p:cBhvr>
                                      <p:to>
                                        <p:strVal val="hidden"/>
                                      </p:to>
                                    </p:set>
                                  </p:childTnLst>
                                </p:cTn>
                              </p:par>
                            </p:childTnLst>
                          </p:cTn>
                        </p:par>
                        <p:par>
                          <p:cTn id="102" fill="hold">
                            <p:stCondLst>
                              <p:cond delay="500"/>
                            </p:stCondLst>
                            <p:childTnLst>
                              <p:par>
                                <p:cTn id="103" presetID="22" presetClass="entr" presetSubtype="4" fill="hold" nodeType="afterEffect">
                                  <p:stCondLst>
                                    <p:cond delay="0"/>
                                  </p:stCondLst>
                                  <p:childTnLst>
                                    <p:set>
                                      <p:cBhvr>
                                        <p:cTn id="104" dur="1" fill="hold">
                                          <p:stCondLst>
                                            <p:cond delay="0"/>
                                          </p:stCondLst>
                                        </p:cTn>
                                        <p:tgtEl>
                                          <p:spTgt spid="107"/>
                                        </p:tgtEl>
                                        <p:attrNameLst>
                                          <p:attrName>style.visibility</p:attrName>
                                        </p:attrNameLst>
                                      </p:cBhvr>
                                      <p:to>
                                        <p:strVal val="visible"/>
                                      </p:to>
                                    </p:set>
                                    <p:animEffect transition="in" filter="wipe(down)">
                                      <p:cBhvr>
                                        <p:cTn id="105" dur="500"/>
                                        <p:tgtEl>
                                          <p:spTgt spid="107"/>
                                        </p:tgtEl>
                                      </p:cBhvr>
                                    </p:animEffect>
                                  </p:childTnLst>
                                </p:cTn>
                              </p:par>
                            </p:childTnLst>
                          </p:cTn>
                        </p:par>
                      </p:childTnLst>
                    </p:cTn>
                  </p:par>
                </p:childTnLst>
              </p:cTn>
              <p:nextCondLst>
                <p:cond evt="onClick" delay="0">
                  <p:tgtEl>
                    <p:spTgt spid="123"/>
                  </p:tgtEl>
                </p:cond>
              </p:nextCondLst>
            </p:seq>
          </p:childTnLst>
        </p:cTn>
      </p:par>
    </p:tnLst>
    <p:bldLst>
      <p:bldP spid="131" grpId="0" animBg="1"/>
      <p:bldP spid="131" grpId="1" animBg="1"/>
      <p:bldP spid="131" grpId="2" animBg="1"/>
      <p:bldP spid="131" grpId="4" animBg="1"/>
      <p:bldP spid="131" grpId="5" animBg="1"/>
      <p:bldP spid="134" grpId="0" animBg="1"/>
      <p:bldP spid="134" grpId="1" animBg="1"/>
      <p:bldP spid="134" grpId="2" animBg="1"/>
      <p:bldP spid="134" grpId="4" animBg="1"/>
      <p:bldP spid="132" grpId="0" animBg="1"/>
      <p:bldP spid="132" grpId="1" animBg="1"/>
      <p:bldP spid="132" grpId="2" animBg="1"/>
      <p:bldP spid="132" grpId="4"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DUMMY"/>
          <p:cNvSpPr/>
          <p:nvPr/>
        </p:nvSpPr>
        <p:spPr>
          <a:xfrm>
            <a:off x="1471419" y="1179683"/>
            <a:ext cx="78602" cy="4666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BG"/>
          <p:cNvGrpSpPr/>
          <p:nvPr/>
        </p:nvGrpSpPr>
        <p:grpSpPr>
          <a:xfrm>
            <a:off x="543750" y="838999"/>
            <a:ext cx="8056493" cy="5534505"/>
            <a:chOff x="543750" y="838999"/>
            <a:chExt cx="8056493" cy="5534505"/>
          </a:xfrm>
        </p:grpSpPr>
        <p:grpSp>
          <p:nvGrpSpPr>
            <p:cNvPr id="23" name="Group 22"/>
            <p:cNvGrpSpPr/>
            <p:nvPr/>
          </p:nvGrpSpPr>
          <p:grpSpPr>
            <a:xfrm>
              <a:off x="543753" y="838999"/>
              <a:ext cx="8056489" cy="5008128"/>
              <a:chOff x="543751" y="838999"/>
              <a:chExt cx="8056491" cy="5008128"/>
            </a:xfrm>
            <a:solidFill>
              <a:srgbClr val="F5E9B0"/>
            </a:solidFill>
          </p:grpSpPr>
          <p:sp>
            <p:nvSpPr>
              <p:cNvPr id="24" name="Rectangle 23"/>
              <p:cNvSpPr/>
              <p:nvPr/>
            </p:nvSpPr>
            <p:spPr>
              <a:xfrm>
                <a:off x="543753" y="838999"/>
                <a:ext cx="8056489" cy="5008128"/>
              </a:xfrm>
              <a:prstGeom prst="rect">
                <a:avLst/>
              </a:prstGeom>
              <a:solidFill>
                <a:srgbClr val="C5E5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543751" y="1253999"/>
                <a:ext cx="1522268" cy="765045"/>
                <a:chOff x="543751" y="1469990"/>
                <a:chExt cx="1043302" cy="524332"/>
              </a:xfrm>
              <a:grpFill/>
            </p:grpSpPr>
            <p:sp>
              <p:nvSpPr>
                <p:cNvPr id="26" name="Right Triangle 25"/>
                <p:cNvSpPr/>
                <p:nvPr/>
              </p:nvSpPr>
              <p:spPr>
                <a:xfrm rot="5400000">
                  <a:off x="543751" y="1469990"/>
                  <a:ext cx="521651" cy="521651"/>
                </a:xfrm>
                <a:prstGeom prst="rtTriangle">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Triangle 26"/>
                <p:cNvSpPr/>
                <p:nvPr/>
              </p:nvSpPr>
              <p:spPr>
                <a:xfrm rot="16200000">
                  <a:off x="543751" y="1469990"/>
                  <a:ext cx="521651" cy="521651"/>
                </a:xfrm>
                <a:prstGeom prst="rtTriangle">
                  <a:avLst/>
                </a:prstGeom>
                <a:solidFill>
                  <a:srgbClr val="8ACBC0">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Triangle 27"/>
                <p:cNvSpPr/>
                <p:nvPr/>
              </p:nvSpPr>
              <p:spPr>
                <a:xfrm rot="5400000">
                  <a:off x="1065402" y="1472671"/>
                  <a:ext cx="521651" cy="521651"/>
                </a:xfrm>
                <a:prstGeom prst="rtTriangle">
                  <a:avLst/>
                </a:prstGeom>
                <a:solidFill>
                  <a:srgbClr val="8ACBC0">
                    <a:alpha val="2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 name="Right Triangle 11"/>
            <p:cNvSpPr/>
            <p:nvPr/>
          </p:nvSpPr>
          <p:spPr>
            <a:xfrm>
              <a:off x="543752" y="4752882"/>
              <a:ext cx="891497" cy="891497"/>
            </a:xfrm>
            <a:prstGeom prst="rtTriangle">
              <a:avLst/>
            </a:prstGeom>
            <a:solidFill>
              <a:srgbClr val="8ACBC0">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Triangle 34"/>
            <p:cNvSpPr/>
            <p:nvPr/>
          </p:nvSpPr>
          <p:spPr>
            <a:xfrm rot="10800000">
              <a:off x="543750" y="4669989"/>
              <a:ext cx="528641" cy="528641"/>
            </a:xfrm>
            <a:prstGeom prst="rtTriangle">
              <a:avLst/>
            </a:prstGeom>
            <a:solidFill>
              <a:srgbClr val="8ACBC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543754" y="5648290"/>
              <a:ext cx="8056489" cy="725214"/>
            </a:xfrm>
            <a:custGeom>
              <a:avLst/>
              <a:gdLst>
                <a:gd name="connsiteX0" fmla="*/ 0 w 8177860"/>
                <a:gd name="connsiteY0" fmla="*/ 0 h 725214"/>
                <a:gd name="connsiteX1" fmla="*/ 120871 w 8177860"/>
                <a:gd name="connsiteY1" fmla="*/ 0 h 725214"/>
                <a:gd name="connsiteX2" fmla="*/ 8056989 w 8177860"/>
                <a:gd name="connsiteY2" fmla="*/ 0 h 725214"/>
                <a:gd name="connsiteX3" fmla="*/ 8177860 w 8177860"/>
                <a:gd name="connsiteY3" fmla="*/ 0 h 725214"/>
                <a:gd name="connsiteX4" fmla="*/ 8177860 w 8177860"/>
                <a:gd name="connsiteY4" fmla="*/ 120871 h 725214"/>
                <a:gd name="connsiteX5" fmla="*/ 8177860 w 8177860"/>
                <a:gd name="connsiteY5" fmla="*/ 198317 h 725214"/>
                <a:gd name="connsiteX6" fmla="*/ 8177860 w 8177860"/>
                <a:gd name="connsiteY6" fmla="*/ 604343 h 725214"/>
                <a:gd name="connsiteX7" fmla="*/ 8056989 w 8177860"/>
                <a:gd name="connsiteY7" fmla="*/ 725214 h 725214"/>
                <a:gd name="connsiteX8" fmla="*/ 120871 w 8177860"/>
                <a:gd name="connsiteY8" fmla="*/ 725214 h 725214"/>
                <a:gd name="connsiteX9" fmla="*/ 0 w 8177860"/>
                <a:gd name="connsiteY9" fmla="*/ 604343 h 725214"/>
                <a:gd name="connsiteX10" fmla="*/ 0 w 8177860"/>
                <a:gd name="connsiteY10" fmla="*/ 198317 h 725214"/>
                <a:gd name="connsiteX11" fmla="*/ 0 w 8177860"/>
                <a:gd name="connsiteY11" fmla="*/ 120871 h 725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77860" h="725214">
                  <a:moveTo>
                    <a:pt x="0" y="0"/>
                  </a:moveTo>
                  <a:lnTo>
                    <a:pt x="120871" y="0"/>
                  </a:lnTo>
                  <a:lnTo>
                    <a:pt x="8056989" y="0"/>
                  </a:lnTo>
                  <a:lnTo>
                    <a:pt x="8177860" y="0"/>
                  </a:lnTo>
                  <a:lnTo>
                    <a:pt x="8177860" y="120871"/>
                  </a:lnTo>
                  <a:lnTo>
                    <a:pt x="8177860" y="198317"/>
                  </a:lnTo>
                  <a:lnTo>
                    <a:pt x="8177860" y="604343"/>
                  </a:lnTo>
                  <a:cubicBezTo>
                    <a:pt x="8177860" y="671098"/>
                    <a:pt x="8123744" y="725214"/>
                    <a:pt x="8056989" y="725214"/>
                  </a:cubicBezTo>
                  <a:lnTo>
                    <a:pt x="120871" y="725214"/>
                  </a:lnTo>
                  <a:cubicBezTo>
                    <a:pt x="54116" y="725214"/>
                    <a:pt x="0" y="671098"/>
                    <a:pt x="0" y="604343"/>
                  </a:cubicBezTo>
                  <a:lnTo>
                    <a:pt x="0" y="198317"/>
                  </a:lnTo>
                  <a:lnTo>
                    <a:pt x="0" y="120871"/>
                  </a:ln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TITLE"/>
          <p:cNvGrpSpPr/>
          <p:nvPr/>
        </p:nvGrpSpPr>
        <p:grpSpPr>
          <a:xfrm>
            <a:off x="543755" y="478894"/>
            <a:ext cx="8056489" cy="994306"/>
            <a:chOff x="543755" y="478894"/>
            <a:chExt cx="8056489" cy="994306"/>
          </a:xfrm>
        </p:grpSpPr>
        <p:sp>
          <p:nvSpPr>
            <p:cNvPr id="55" name="TITLE"/>
            <p:cNvSpPr/>
            <p:nvPr/>
          </p:nvSpPr>
          <p:spPr>
            <a:xfrm>
              <a:off x="543755" y="478894"/>
              <a:ext cx="8056489" cy="994306"/>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ITLE"/>
            <p:cNvSpPr txBox="1">
              <a:spLocks/>
            </p:cNvSpPr>
            <p:nvPr/>
          </p:nvSpPr>
          <p:spPr>
            <a:xfrm>
              <a:off x="543756" y="478894"/>
              <a:ext cx="805648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3600" i="1" dirty="0">
                  <a:solidFill>
                    <a:schemeClr val="bg1"/>
                  </a:solidFill>
                  <a:latin typeface="+mn-lt"/>
                </a:rPr>
                <a:t>Bird</a:t>
              </a:r>
              <a:endParaRPr lang="en-GB" sz="3600" i="1" dirty="0">
                <a:solidFill>
                  <a:schemeClr val="bg1"/>
                </a:solidFill>
                <a:latin typeface="+mn-lt"/>
              </a:endParaRPr>
            </a:p>
          </p:txBody>
        </p:sp>
      </p:grpSp>
      <p:sp>
        <p:nvSpPr>
          <p:cNvPr id="54" name="TITLE"/>
          <p:cNvSpPr/>
          <p:nvPr/>
        </p:nvSpPr>
        <p:spPr>
          <a:xfrm>
            <a:off x="618521" y="550258"/>
            <a:ext cx="7906959" cy="848368"/>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43749" y="3639823"/>
            <a:ext cx="8056493" cy="2004556"/>
          </a:xfrm>
          <a:prstGeom prst="rect">
            <a:avLst/>
          </a:prstGeom>
          <a:solidFill>
            <a:srgbClr val="A9D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3" name="(i) Box"/>
          <p:cNvGrpSpPr/>
          <p:nvPr/>
        </p:nvGrpSpPr>
        <p:grpSpPr>
          <a:xfrm>
            <a:off x="4246477" y="2741106"/>
            <a:ext cx="4190020" cy="865267"/>
            <a:chOff x="4332541" y="2676473"/>
            <a:chExt cx="4190020" cy="865267"/>
          </a:xfrm>
        </p:grpSpPr>
        <p:grpSp>
          <p:nvGrpSpPr>
            <p:cNvPr id="13" name="Group 12"/>
            <p:cNvGrpSpPr/>
            <p:nvPr/>
          </p:nvGrpSpPr>
          <p:grpSpPr>
            <a:xfrm>
              <a:off x="4332541" y="2676473"/>
              <a:ext cx="316098" cy="400110"/>
              <a:chOff x="3481431" y="2023175"/>
              <a:chExt cx="423644" cy="536238"/>
            </a:xfrm>
          </p:grpSpPr>
          <p:sp>
            <p:nvSpPr>
              <p:cNvPr id="9" name="Oval 8"/>
              <p:cNvSpPr/>
              <p:nvPr/>
            </p:nvSpPr>
            <p:spPr>
              <a:xfrm>
                <a:off x="3481431" y="2102622"/>
                <a:ext cx="423644" cy="423644"/>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535960" y="2023175"/>
                <a:ext cx="192948" cy="536238"/>
              </a:xfrm>
              <a:prstGeom prst="rect">
                <a:avLst/>
              </a:prstGeom>
              <a:noFill/>
            </p:spPr>
            <p:txBody>
              <a:bodyPr wrap="square" rtlCol="0">
                <a:spAutoFit/>
              </a:bodyPr>
              <a:lstStyle/>
              <a:p>
                <a:r>
                  <a:rPr lang="en-GB" sz="2000" b="1" dirty="0" err="1">
                    <a:solidFill>
                      <a:srgbClr val="C5E5E0"/>
                    </a:solidFill>
                  </a:rPr>
                  <a:t>i</a:t>
                </a:r>
                <a:endParaRPr lang="en-GB" sz="2000" b="1" dirty="0">
                  <a:solidFill>
                    <a:srgbClr val="C5E5E0"/>
                  </a:solidFill>
                </a:endParaRPr>
              </a:p>
            </p:txBody>
          </p:sp>
        </p:grpSp>
        <p:sp>
          <p:nvSpPr>
            <p:cNvPr id="15" name="TextBox 14"/>
            <p:cNvSpPr txBox="1"/>
            <p:nvPr/>
          </p:nvSpPr>
          <p:spPr>
            <a:xfrm>
              <a:off x="4721795" y="2710743"/>
              <a:ext cx="3800766" cy="830997"/>
            </a:xfrm>
            <a:prstGeom prst="rect">
              <a:avLst/>
            </a:prstGeom>
            <a:noFill/>
          </p:spPr>
          <p:txBody>
            <a:bodyPr wrap="square" rtlCol="0">
              <a:spAutoFit/>
            </a:bodyPr>
            <a:lstStyle/>
            <a:p>
              <a:r>
                <a:rPr lang="en-GB" sz="1600" dirty="0">
                  <a:solidFill>
                    <a:srgbClr val="25B7BC"/>
                  </a:solidFill>
                  <a:latin typeface="Twinkl" pitchFamily="2" charset="0"/>
                </a:rPr>
                <a:t>Click on each member of the Totally </a:t>
              </a:r>
              <a:r>
                <a:rPr lang="en-GB" sz="1600" dirty="0" err="1">
                  <a:solidFill>
                    <a:srgbClr val="25B7BC"/>
                  </a:solidFill>
                  <a:latin typeface="Twinkl" pitchFamily="2" charset="0"/>
                </a:rPr>
                <a:t>Pawsome</a:t>
              </a:r>
              <a:r>
                <a:rPr lang="en-GB" sz="1600" dirty="0">
                  <a:solidFill>
                    <a:srgbClr val="25B7BC"/>
                  </a:solidFill>
                  <a:latin typeface="Twinkl" pitchFamily="2" charset="0"/>
                </a:rPr>
                <a:t> Gang and help them to read the picture.</a:t>
              </a:r>
            </a:p>
          </p:txBody>
        </p:sp>
      </p:grpSp>
      <p:sp>
        <p:nvSpPr>
          <p:cNvPr id="125" name="Rectangle 124"/>
          <p:cNvSpPr/>
          <p:nvPr/>
        </p:nvSpPr>
        <p:spPr>
          <a:xfrm>
            <a:off x="543749" y="1473200"/>
            <a:ext cx="8056493" cy="1173181"/>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election Container"/>
          <p:cNvSpPr/>
          <p:nvPr/>
        </p:nvSpPr>
        <p:spPr>
          <a:xfrm>
            <a:off x="4261607" y="3699372"/>
            <a:ext cx="4204644" cy="1854104"/>
          </a:xfrm>
          <a:prstGeom prst="roundRect">
            <a:avLst>
              <a:gd name="adj" fmla="val 769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90000"/>
                  <a:lumOff val="10000"/>
                </a:schemeClr>
              </a:solidFill>
            </a:endParaRPr>
          </a:p>
        </p:txBody>
      </p:sp>
      <p:cxnSp>
        <p:nvCxnSpPr>
          <p:cNvPr id="20" name="Straight Connector 19"/>
          <p:cNvCxnSpPr/>
          <p:nvPr/>
        </p:nvCxnSpPr>
        <p:spPr>
          <a:xfrm>
            <a:off x="4261607" y="4305106"/>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4261607" y="4935679"/>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24" name="IM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41019" y="1600584"/>
            <a:ext cx="1742039" cy="2543028"/>
          </a:xfrm>
          <a:prstGeom prst="rect">
            <a:avLst/>
          </a:prstGeom>
        </p:spPr>
      </p:pic>
      <p:sp>
        <p:nvSpPr>
          <p:cNvPr id="83" name="Zoom In">
            <a:hlinkClick r:id="rId3" action="ppaction://hlinksldjump"/>
          </p:cNvPr>
          <p:cNvSpPr/>
          <p:nvPr/>
        </p:nvSpPr>
        <p:spPr>
          <a:xfrm>
            <a:off x="2959648" y="1659836"/>
            <a:ext cx="233117" cy="233117"/>
          </a:xfrm>
          <a:custGeom>
            <a:avLst/>
            <a:gdLst>
              <a:gd name="connsiteX0" fmla="*/ 272640 w 637564"/>
              <a:gd name="connsiteY0" fmla="*/ 82365 h 637564"/>
              <a:gd name="connsiteX1" fmla="*/ 272640 w 637564"/>
              <a:gd name="connsiteY1" fmla="*/ 272641 h 637564"/>
              <a:gd name="connsiteX2" fmla="*/ 78566 w 637564"/>
              <a:gd name="connsiteY2" fmla="*/ 272641 h 637564"/>
              <a:gd name="connsiteX3" fmla="*/ 78566 w 637564"/>
              <a:gd name="connsiteY3" fmla="*/ 364920 h 637564"/>
              <a:gd name="connsiteX4" fmla="*/ 272640 w 637564"/>
              <a:gd name="connsiteY4" fmla="*/ 364920 h 637564"/>
              <a:gd name="connsiteX5" fmla="*/ 272640 w 637564"/>
              <a:gd name="connsiteY5" fmla="*/ 562791 h 637564"/>
              <a:gd name="connsiteX6" fmla="*/ 364919 w 637564"/>
              <a:gd name="connsiteY6" fmla="*/ 562791 h 637564"/>
              <a:gd name="connsiteX7" fmla="*/ 364919 w 637564"/>
              <a:gd name="connsiteY7" fmla="*/ 364920 h 637564"/>
              <a:gd name="connsiteX8" fmla="*/ 558992 w 637564"/>
              <a:gd name="connsiteY8" fmla="*/ 364920 h 637564"/>
              <a:gd name="connsiteX9" fmla="*/ 558992 w 637564"/>
              <a:gd name="connsiteY9" fmla="*/ 272641 h 637564"/>
              <a:gd name="connsiteX10" fmla="*/ 364919 w 637564"/>
              <a:gd name="connsiteY10" fmla="*/ 272641 h 637564"/>
              <a:gd name="connsiteX11" fmla="*/ 364919 w 637564"/>
              <a:gd name="connsiteY11" fmla="*/ 82365 h 637564"/>
              <a:gd name="connsiteX12" fmla="*/ 318782 w 637564"/>
              <a:gd name="connsiteY12" fmla="*/ 0 h 637564"/>
              <a:gd name="connsiteX13" fmla="*/ 637564 w 637564"/>
              <a:gd name="connsiteY13" fmla="*/ 318782 h 637564"/>
              <a:gd name="connsiteX14" fmla="*/ 318782 w 637564"/>
              <a:gd name="connsiteY14" fmla="*/ 637564 h 637564"/>
              <a:gd name="connsiteX15" fmla="*/ 0 w 637564"/>
              <a:gd name="connsiteY15" fmla="*/ 318782 h 637564"/>
              <a:gd name="connsiteX16" fmla="*/ 318782 w 637564"/>
              <a:gd name="connsiteY16" fmla="*/ 0 h 637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37564" h="637564">
                <a:moveTo>
                  <a:pt x="272640" y="82365"/>
                </a:moveTo>
                <a:lnTo>
                  <a:pt x="272640" y="272641"/>
                </a:lnTo>
                <a:lnTo>
                  <a:pt x="78566" y="272641"/>
                </a:lnTo>
                <a:lnTo>
                  <a:pt x="78566" y="364920"/>
                </a:lnTo>
                <a:lnTo>
                  <a:pt x="272640" y="364920"/>
                </a:lnTo>
                <a:lnTo>
                  <a:pt x="272640" y="562791"/>
                </a:lnTo>
                <a:lnTo>
                  <a:pt x="364919" y="562791"/>
                </a:lnTo>
                <a:lnTo>
                  <a:pt x="364919" y="364920"/>
                </a:lnTo>
                <a:lnTo>
                  <a:pt x="558992" y="364920"/>
                </a:lnTo>
                <a:lnTo>
                  <a:pt x="558992" y="272641"/>
                </a:lnTo>
                <a:lnTo>
                  <a:pt x="364919" y="272641"/>
                </a:lnTo>
                <a:lnTo>
                  <a:pt x="364919" y="82365"/>
                </a:lnTo>
                <a:close/>
                <a:moveTo>
                  <a:pt x="318782" y="0"/>
                </a:moveTo>
                <a:cubicBezTo>
                  <a:pt x="494840" y="0"/>
                  <a:pt x="637564" y="142724"/>
                  <a:pt x="637564" y="318782"/>
                </a:cubicBezTo>
                <a:cubicBezTo>
                  <a:pt x="637564" y="494840"/>
                  <a:pt x="494840" y="637564"/>
                  <a:pt x="318782" y="637564"/>
                </a:cubicBezTo>
                <a:cubicBezTo>
                  <a:pt x="142724" y="637564"/>
                  <a:pt x="0" y="494840"/>
                  <a:pt x="0" y="318782"/>
                </a:cubicBezTo>
                <a:cubicBezTo>
                  <a:pt x="0" y="142724"/>
                  <a:pt x="142724" y="0"/>
                  <a:pt x="318782" y="0"/>
                </a:cubicBezTo>
                <a:close/>
              </a:path>
            </a:pathLst>
          </a:cu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SELECT] Rex Retriever"/>
          <p:cNvSpPr/>
          <p:nvPr/>
        </p:nvSpPr>
        <p:spPr>
          <a:xfrm>
            <a:off x="4261607" y="3699373"/>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D81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SELECT] Arlo the Author"/>
          <p:cNvSpPr/>
          <p:nvPr/>
        </p:nvSpPr>
        <p:spPr>
          <a:xfrm>
            <a:off x="4258040" y="4312328"/>
            <a:ext cx="4206169" cy="621981"/>
          </a:xfrm>
          <a:prstGeom prst="rect">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SELECT] Predicting Pip"/>
          <p:cNvSpPr/>
          <p:nvPr/>
        </p:nvSpPr>
        <p:spPr>
          <a:xfrm rot="10800000">
            <a:off x="4259566" y="4934309"/>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1" name="Rex Retriever"/>
          <p:cNvGrpSpPr/>
          <p:nvPr/>
        </p:nvGrpSpPr>
        <p:grpSpPr>
          <a:xfrm>
            <a:off x="4400103" y="3751470"/>
            <a:ext cx="4066912" cy="464651"/>
            <a:chOff x="4400103" y="3751470"/>
            <a:chExt cx="4066912" cy="464651"/>
          </a:xfrm>
        </p:grpSpPr>
        <p:sp>
          <p:nvSpPr>
            <p:cNvPr id="30" name="TextBox 29"/>
            <p:cNvSpPr txBox="1"/>
            <p:nvPr/>
          </p:nvSpPr>
          <p:spPr>
            <a:xfrm>
              <a:off x="4928691" y="3827183"/>
              <a:ext cx="3538324" cy="369332"/>
            </a:xfrm>
            <a:prstGeom prst="rect">
              <a:avLst/>
            </a:prstGeom>
            <a:noFill/>
          </p:spPr>
          <p:txBody>
            <a:bodyPr wrap="square" rtlCol="0">
              <a:spAutoFit/>
            </a:bodyPr>
            <a:lstStyle/>
            <a:p>
              <a:r>
                <a:rPr lang="en-GB" b="1" spc="-30" dirty="0"/>
                <a:t>Vocabulary Victor </a:t>
              </a:r>
              <a:r>
                <a:rPr lang="en-GB" sz="1600" spc="-30" dirty="0">
                  <a:solidFill>
                    <a:schemeClr val="bg1">
                      <a:lumMod val="85000"/>
                    </a:schemeClr>
                  </a:solidFill>
                </a:rPr>
                <a:t>wants to know…</a:t>
              </a:r>
              <a:endParaRPr lang="en-GB" spc="-30" dirty="0">
                <a:solidFill>
                  <a:schemeClr val="bg1">
                    <a:lumMod val="85000"/>
                  </a:schemeClr>
                </a:solidFill>
              </a:endParaRPr>
            </a:p>
          </p:txBody>
        </p:sp>
        <p:grpSp>
          <p:nvGrpSpPr>
            <p:cNvPr id="108" name="Group 107"/>
            <p:cNvGrpSpPr/>
            <p:nvPr/>
          </p:nvGrpSpPr>
          <p:grpSpPr>
            <a:xfrm>
              <a:off x="4400103" y="3751470"/>
              <a:ext cx="496705" cy="464651"/>
              <a:chOff x="2593933" y="2798491"/>
              <a:chExt cx="496705" cy="464651"/>
            </a:xfrm>
          </p:grpSpPr>
          <p:sp>
            <p:nvSpPr>
              <p:cNvPr id="109" name="Rounded Rectangle 108"/>
              <p:cNvSpPr/>
              <p:nvPr/>
            </p:nvSpPr>
            <p:spPr>
              <a:xfrm>
                <a:off x="2596861" y="2862246"/>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1" name="Picture 110"/>
              <p:cNvPicPr>
                <a:picLocks noChangeAspect="1"/>
              </p:cNvPicPr>
              <p:nvPr/>
            </p:nvPicPr>
            <p:blipFill rotWithShape="1">
              <a:blip r:embed="rId4" cstate="print">
                <a:extLst>
                  <a:ext uri="{28A0092B-C50C-407E-A947-70E740481C1C}">
                    <a14:useLocalDpi xmlns:a14="http://schemas.microsoft.com/office/drawing/2010/main"/>
                  </a:ext>
                </a:extLst>
              </a:blip>
              <a:srcRect l="17950" r="30923" b="69336"/>
              <a:stretch/>
            </p:blipFill>
            <p:spPr>
              <a:xfrm>
                <a:off x="2593933" y="2798491"/>
                <a:ext cx="496705" cy="462733"/>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nvGrpSpPr>
          <p:cNvPr id="122" name="Arlo the Author"/>
          <p:cNvGrpSpPr/>
          <p:nvPr/>
        </p:nvGrpSpPr>
        <p:grpSpPr>
          <a:xfrm>
            <a:off x="4157217" y="4264529"/>
            <a:ext cx="4248021" cy="588143"/>
            <a:chOff x="4157217" y="4264529"/>
            <a:chExt cx="4248021" cy="588143"/>
          </a:xfrm>
        </p:grpSpPr>
        <p:sp>
          <p:nvSpPr>
            <p:cNvPr id="69" name="TextBox 68"/>
            <p:cNvSpPr txBox="1"/>
            <p:nvPr/>
          </p:nvSpPr>
          <p:spPr>
            <a:xfrm>
              <a:off x="4935722" y="4483340"/>
              <a:ext cx="3469516" cy="369332"/>
            </a:xfrm>
            <a:prstGeom prst="rect">
              <a:avLst/>
            </a:prstGeom>
            <a:noFill/>
          </p:spPr>
          <p:txBody>
            <a:bodyPr wrap="square" rtlCol="0">
              <a:spAutoFit/>
            </a:bodyPr>
            <a:lstStyle/>
            <a:p>
              <a:r>
                <a:rPr lang="en-GB" b="1" spc="-30" dirty="0"/>
                <a:t>Inference Iggy </a:t>
              </a:r>
              <a:r>
                <a:rPr lang="en-GB" sz="1600" spc="-30" dirty="0">
                  <a:solidFill>
                    <a:schemeClr val="bg1">
                      <a:lumMod val="85000"/>
                    </a:schemeClr>
                  </a:solidFill>
                </a:rPr>
                <a:t>wants to know…</a:t>
              </a:r>
              <a:endParaRPr lang="en-GB" spc="-30" dirty="0">
                <a:solidFill>
                  <a:schemeClr val="bg1">
                    <a:lumMod val="85000"/>
                  </a:schemeClr>
                </a:solidFill>
              </a:endParaRPr>
            </a:p>
          </p:txBody>
        </p:sp>
        <p:grpSp>
          <p:nvGrpSpPr>
            <p:cNvPr id="112" name="Group 111"/>
            <p:cNvGrpSpPr/>
            <p:nvPr/>
          </p:nvGrpSpPr>
          <p:grpSpPr>
            <a:xfrm>
              <a:off x="4157217" y="4264529"/>
              <a:ext cx="727869" cy="582181"/>
              <a:chOff x="2587091" y="2382807"/>
              <a:chExt cx="727869" cy="582181"/>
            </a:xfrm>
          </p:grpSpPr>
          <p:sp>
            <p:nvSpPr>
              <p:cNvPr id="113" name="Rounded Rectangle 112"/>
              <p:cNvSpPr/>
              <p:nvPr/>
            </p:nvSpPr>
            <p:spPr>
              <a:xfrm>
                <a:off x="2831090" y="2564092"/>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6" name="Picture 115"/>
              <p:cNvPicPr>
                <a:picLocks noChangeAspect="1"/>
              </p:cNvPicPr>
              <p:nvPr/>
            </p:nvPicPr>
            <p:blipFill rotWithShape="1">
              <a:blip r:embed="rId5" cstate="print">
                <a:extLst>
                  <a:ext uri="{28A0092B-C50C-407E-A947-70E740481C1C}">
                    <a14:useLocalDpi xmlns:a14="http://schemas.microsoft.com/office/drawing/2010/main"/>
                  </a:ext>
                </a:extLst>
              </a:blip>
              <a:srcRect l="745" t="-1888" r="20771" b="72502"/>
              <a:stretch/>
            </p:blipFill>
            <p:spPr>
              <a:xfrm>
                <a:off x="2587091" y="2382807"/>
                <a:ext cx="727869" cy="575721"/>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nvGrpSpPr>
          <p:cNvPr id="123" name="PREDICTING PIP"/>
          <p:cNvGrpSpPr/>
          <p:nvPr/>
        </p:nvGrpSpPr>
        <p:grpSpPr>
          <a:xfrm>
            <a:off x="4391268" y="4955908"/>
            <a:ext cx="4045229" cy="500754"/>
            <a:chOff x="4391268" y="4955908"/>
            <a:chExt cx="4045229" cy="500754"/>
          </a:xfrm>
        </p:grpSpPr>
        <p:sp>
          <p:nvSpPr>
            <p:cNvPr id="78" name="TextBox 77"/>
            <p:cNvSpPr txBox="1"/>
            <p:nvPr/>
          </p:nvSpPr>
          <p:spPr>
            <a:xfrm>
              <a:off x="4928691" y="5087330"/>
              <a:ext cx="3507806" cy="369332"/>
            </a:xfrm>
            <a:prstGeom prst="rect">
              <a:avLst/>
            </a:prstGeom>
            <a:noFill/>
          </p:spPr>
          <p:txBody>
            <a:bodyPr wrap="square" rtlCol="0">
              <a:spAutoFit/>
            </a:bodyPr>
            <a:lstStyle/>
            <a:p>
              <a:r>
                <a:rPr lang="en-GB" b="1" spc="-80" dirty="0"/>
                <a:t>Summarising Sheba </a:t>
              </a:r>
              <a:r>
                <a:rPr lang="en-GB" sz="1600" spc="-80" dirty="0">
                  <a:solidFill>
                    <a:schemeClr val="bg1">
                      <a:lumMod val="85000"/>
                    </a:schemeClr>
                  </a:solidFill>
                </a:rPr>
                <a:t>wants to know…</a:t>
              </a:r>
              <a:endParaRPr lang="en-GB" spc="-80" dirty="0">
                <a:solidFill>
                  <a:schemeClr val="bg1">
                    <a:lumMod val="85000"/>
                  </a:schemeClr>
                </a:solidFill>
              </a:endParaRPr>
            </a:p>
          </p:txBody>
        </p:sp>
        <p:grpSp>
          <p:nvGrpSpPr>
            <p:cNvPr id="117" name="Group 116"/>
            <p:cNvGrpSpPr/>
            <p:nvPr/>
          </p:nvGrpSpPr>
          <p:grpSpPr>
            <a:xfrm>
              <a:off x="4391268" y="4955908"/>
              <a:ext cx="469514" cy="477729"/>
              <a:chOff x="2420843" y="2892160"/>
              <a:chExt cx="469514" cy="477729"/>
            </a:xfrm>
          </p:grpSpPr>
          <p:sp>
            <p:nvSpPr>
              <p:cNvPr id="118" name="Rounded Rectangle 117"/>
              <p:cNvSpPr/>
              <p:nvPr/>
            </p:nvSpPr>
            <p:spPr>
              <a:xfrm>
                <a:off x="2420843" y="2968993"/>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0" name="Picture 119"/>
              <p:cNvPicPr>
                <a:picLocks noChangeAspect="1"/>
              </p:cNvPicPr>
              <p:nvPr/>
            </p:nvPicPr>
            <p:blipFill rotWithShape="1">
              <a:blip r:embed="rId6" cstate="print">
                <a:extLst>
                  <a:ext uri="{28A0092B-C50C-407E-A947-70E740481C1C}">
                    <a14:useLocalDpi xmlns:a14="http://schemas.microsoft.com/office/drawing/2010/main"/>
                  </a:ext>
                </a:extLst>
              </a:blip>
              <a:srcRect l="26837" r="25064" b="74387"/>
              <a:stretch/>
            </p:blipFill>
            <p:spPr>
              <a:xfrm>
                <a:off x="2420843" y="2892160"/>
                <a:ext cx="469514" cy="477008"/>
              </a:xfrm>
              <a:custGeom>
                <a:avLst/>
                <a:gdLst>
                  <a:gd name="connsiteX0" fmla="*/ 402697 w 469514"/>
                  <a:gd name="connsiteY0" fmla="*/ 0 h 400896"/>
                  <a:gd name="connsiteX1" fmla="*/ 66817 w 469514"/>
                  <a:gd name="connsiteY1" fmla="*/ 0 h 400896"/>
                  <a:gd name="connsiteX2" fmla="*/ 0 w 469514"/>
                  <a:gd name="connsiteY2" fmla="*/ 66817 h 400896"/>
                  <a:gd name="connsiteX3" fmla="*/ 0 w 469514"/>
                  <a:gd name="connsiteY3" fmla="*/ 334079 h 400896"/>
                  <a:gd name="connsiteX4" fmla="*/ 66817 w 469514"/>
                  <a:gd name="connsiteY4" fmla="*/ 400896 h 400896"/>
                  <a:gd name="connsiteX5" fmla="*/ 402697 w 469514"/>
                  <a:gd name="connsiteY5" fmla="*/ 400896 h 400896"/>
                  <a:gd name="connsiteX6" fmla="*/ 469514 w 469514"/>
                  <a:gd name="connsiteY6" fmla="*/ 334079 h 400896"/>
                  <a:gd name="connsiteX7" fmla="*/ 469514 w 469514"/>
                  <a:gd name="connsiteY7" fmla="*/ 66817 h 400896"/>
                  <a:gd name="connsiteX8" fmla="*/ 40269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402697" y="0"/>
                    </a:moveTo>
                    <a:lnTo>
                      <a:pt x="66817" y="0"/>
                    </a:lnTo>
                    <a:cubicBezTo>
                      <a:pt x="29915" y="0"/>
                      <a:pt x="0" y="29915"/>
                      <a:pt x="0" y="66817"/>
                    </a:cubicBezTo>
                    <a:lnTo>
                      <a:pt x="0" y="334079"/>
                    </a:lnTo>
                    <a:cubicBezTo>
                      <a:pt x="0" y="370981"/>
                      <a:pt x="29915" y="400896"/>
                      <a:pt x="66817" y="400896"/>
                    </a:cubicBezTo>
                    <a:lnTo>
                      <a:pt x="402697" y="400896"/>
                    </a:lnTo>
                    <a:cubicBezTo>
                      <a:pt x="439599" y="400896"/>
                      <a:pt x="469514" y="370981"/>
                      <a:pt x="469514" y="334079"/>
                    </a:cubicBezTo>
                    <a:lnTo>
                      <a:pt x="469514" y="66817"/>
                    </a:lnTo>
                    <a:cubicBezTo>
                      <a:pt x="469514" y="29915"/>
                      <a:pt x="439599" y="0"/>
                      <a:pt x="402697" y="0"/>
                    </a:cubicBezTo>
                    <a:close/>
                  </a:path>
                </a:pathLst>
              </a:custGeom>
            </p:spPr>
          </p:pic>
        </p:grpSp>
      </p:grpSp>
      <p:sp>
        <p:nvSpPr>
          <p:cNvPr id="126" name="Title 1"/>
          <p:cNvSpPr txBox="1"/>
          <p:nvPr/>
        </p:nvSpPr>
        <p:spPr>
          <a:xfrm>
            <a:off x="4261607" y="1761941"/>
            <a:ext cx="3871174" cy="646331"/>
          </a:xfrm>
          <a:prstGeom prst="rect">
            <a:avLst/>
          </a:prstGeom>
          <a:noFill/>
        </p:spPr>
        <p:txBody>
          <a:bodyPr wrap="square" rtlCol="0">
            <a:spAutoFit/>
          </a:bodyPr>
          <a:lstStyle/>
          <a:p>
            <a:pPr algn="ctr"/>
            <a:r>
              <a:rPr lang="en-GB" b="1" dirty="0">
                <a:solidFill>
                  <a:schemeClr val="bg1"/>
                </a:solidFill>
                <a:latin typeface="Twinkl" pitchFamily="2" charset="0"/>
              </a:rPr>
              <a:t>Look at this great illustration by Sam Usher.</a:t>
            </a:r>
          </a:p>
        </p:txBody>
      </p:sp>
      <p:grpSp>
        <p:nvGrpSpPr>
          <p:cNvPr id="146" name="[SPEECH] Rex Retriever"/>
          <p:cNvGrpSpPr/>
          <p:nvPr/>
        </p:nvGrpSpPr>
        <p:grpSpPr>
          <a:xfrm>
            <a:off x="803110" y="3225450"/>
            <a:ext cx="3358609" cy="3134201"/>
            <a:chOff x="803110" y="3225450"/>
            <a:chExt cx="3358609" cy="3134201"/>
          </a:xfrm>
        </p:grpSpPr>
        <p:sp>
          <p:nvSpPr>
            <p:cNvPr id="139" name="[SPEECH] Rex Retriever"/>
            <p:cNvSpPr/>
            <p:nvPr/>
          </p:nvSpPr>
          <p:spPr>
            <a:xfrm rot="2700000">
              <a:off x="915314" y="3113246"/>
              <a:ext cx="3134201" cy="3358609"/>
            </a:xfrm>
            <a:custGeom>
              <a:avLst/>
              <a:gdLst>
                <a:gd name="connsiteX0" fmla="*/ 2334080 w 3134201"/>
                <a:gd name="connsiteY0" fmla="*/ 0 h 3358609"/>
                <a:gd name="connsiteX1" fmla="*/ 2471897 w 3134201"/>
                <a:gd name="connsiteY1" fmla="*/ 435719 h 3358609"/>
                <a:gd name="connsiteX2" fmla="*/ 3105384 w 3134201"/>
                <a:gd name="connsiteY2" fmla="*/ 1069206 h 3358609"/>
                <a:gd name="connsiteX3" fmla="*/ 3105384 w 3134201"/>
                <a:gd name="connsiteY3" fmla="*/ 1208349 h 3358609"/>
                <a:gd name="connsiteX4" fmla="*/ 983942 w 3134201"/>
                <a:gd name="connsiteY4" fmla="*/ 3329791 h 3358609"/>
                <a:gd name="connsiteX5" fmla="*/ 844799 w 3134201"/>
                <a:gd name="connsiteY5" fmla="*/ 3329791 h 3358609"/>
                <a:gd name="connsiteX6" fmla="*/ 28817 w 3134201"/>
                <a:gd name="connsiteY6" fmla="*/ 2513810 h 3358609"/>
                <a:gd name="connsiteX7" fmla="*/ 28817 w 3134201"/>
                <a:gd name="connsiteY7" fmla="*/ 2374667 h 3358609"/>
                <a:gd name="connsiteX8" fmla="*/ 2150259 w 3134201"/>
                <a:gd name="connsiteY8" fmla="*/ 253225 h 3358609"/>
                <a:gd name="connsiteX9" fmla="*/ 2256855 w 3134201"/>
                <a:gd name="connsiteY9" fmla="*/ 231612 h 3358609"/>
                <a:gd name="connsiteX10" fmla="*/ 2260133 w 3134201"/>
                <a:gd name="connsiteY10" fmla="*/ 233789 h 33586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34201" h="3358609">
                  <a:moveTo>
                    <a:pt x="2334080" y="0"/>
                  </a:moveTo>
                  <a:lnTo>
                    <a:pt x="2471897" y="435719"/>
                  </a:lnTo>
                  <a:lnTo>
                    <a:pt x="3105384" y="1069206"/>
                  </a:lnTo>
                  <a:cubicBezTo>
                    <a:pt x="3143807" y="1107630"/>
                    <a:pt x="3143807" y="1169926"/>
                    <a:pt x="3105384" y="1208349"/>
                  </a:cubicBezTo>
                  <a:lnTo>
                    <a:pt x="983942" y="3329791"/>
                  </a:lnTo>
                  <a:cubicBezTo>
                    <a:pt x="945518" y="3368215"/>
                    <a:pt x="883222" y="3368215"/>
                    <a:pt x="844799" y="3329791"/>
                  </a:cubicBezTo>
                  <a:lnTo>
                    <a:pt x="28817" y="2513810"/>
                  </a:lnTo>
                  <a:cubicBezTo>
                    <a:pt x="-9606" y="2475386"/>
                    <a:pt x="-9606" y="2413090"/>
                    <a:pt x="28817" y="2374667"/>
                  </a:cubicBezTo>
                  <a:lnTo>
                    <a:pt x="2150259" y="253225"/>
                  </a:lnTo>
                  <a:cubicBezTo>
                    <a:pt x="2179077" y="224407"/>
                    <a:pt x="2221323" y="217203"/>
                    <a:pt x="2256855" y="231612"/>
                  </a:cubicBezTo>
                  <a:lnTo>
                    <a:pt x="2260133" y="233789"/>
                  </a:lnTo>
                  <a:close/>
                </a:path>
              </a:pathLst>
            </a:custGeom>
            <a:solidFill>
              <a:schemeClr val="bg1"/>
            </a:solidFill>
            <a:ln w="19050">
              <a:solidFill>
                <a:srgbClr val="D81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967198" y="4446365"/>
              <a:ext cx="2895491" cy="923330"/>
            </a:xfrm>
            <a:prstGeom prst="rect">
              <a:avLst/>
            </a:prstGeom>
            <a:noFill/>
          </p:spPr>
          <p:txBody>
            <a:bodyPr wrap="square" rtlCol="0">
              <a:spAutoFit/>
            </a:bodyPr>
            <a:lstStyle/>
            <a:p>
              <a:pPr algn="ctr"/>
              <a:r>
                <a:rPr lang="en-GB" dirty="0">
                  <a:latin typeface="Twinkl" pitchFamily="2" charset="0"/>
                </a:rPr>
                <a:t>What </a:t>
              </a:r>
              <a:r>
                <a:rPr lang="en-GB" b="1" dirty="0">
                  <a:latin typeface="Twinkl" pitchFamily="2" charset="0"/>
                </a:rPr>
                <a:t>three</a:t>
              </a:r>
              <a:r>
                <a:rPr lang="en-GB" dirty="0">
                  <a:latin typeface="Twinkl" pitchFamily="2" charset="0"/>
                </a:rPr>
                <a:t> words could you use to describe</a:t>
              </a:r>
              <a:br>
                <a:rPr lang="en-GB" dirty="0">
                  <a:latin typeface="Twinkl" pitchFamily="2" charset="0"/>
                </a:rPr>
              </a:br>
              <a:r>
                <a:rPr lang="en-GB" dirty="0">
                  <a:latin typeface="Twinkl" pitchFamily="2" charset="0"/>
                </a:rPr>
                <a:t>the bird?</a:t>
              </a:r>
            </a:p>
          </p:txBody>
        </p:sp>
      </p:grpSp>
      <p:grpSp>
        <p:nvGrpSpPr>
          <p:cNvPr id="148" name="[SPEECH] Arlo the Author"/>
          <p:cNvGrpSpPr/>
          <p:nvPr/>
        </p:nvGrpSpPr>
        <p:grpSpPr>
          <a:xfrm>
            <a:off x="719707" y="3524331"/>
            <a:ext cx="3372021" cy="2696265"/>
            <a:chOff x="719707" y="3524331"/>
            <a:chExt cx="3372021" cy="2696265"/>
          </a:xfrm>
        </p:grpSpPr>
        <p:sp>
          <p:nvSpPr>
            <p:cNvPr id="141" name="[SPEECH] Arlo the Author"/>
            <p:cNvSpPr/>
            <p:nvPr/>
          </p:nvSpPr>
          <p:spPr>
            <a:xfrm rot="3600000">
              <a:off x="1057585" y="3186453"/>
              <a:ext cx="2696265" cy="3372021"/>
            </a:xfrm>
            <a:custGeom>
              <a:avLst/>
              <a:gdLst>
                <a:gd name="connsiteX0" fmla="*/ 13198 w 2696265"/>
                <a:gd name="connsiteY0" fmla="*/ 2647436 h 3372021"/>
                <a:gd name="connsiteX1" fmla="*/ 1513284 w 2696265"/>
                <a:gd name="connsiteY1" fmla="*/ 49211 h 3372021"/>
                <a:gd name="connsiteX2" fmla="*/ 1647685 w 2696265"/>
                <a:gd name="connsiteY2" fmla="*/ 13198 h 3372021"/>
                <a:gd name="connsiteX3" fmla="*/ 2005919 w 2696265"/>
                <a:gd name="connsiteY3" fmla="*/ 220024 h 3372021"/>
                <a:gd name="connsiteX4" fmla="*/ 2064071 w 2696265"/>
                <a:gd name="connsiteY4" fmla="*/ 31922 h 3372021"/>
                <a:gd name="connsiteX5" fmla="*/ 2147492 w 2696265"/>
                <a:gd name="connsiteY5" fmla="*/ 301761 h 3372021"/>
                <a:gd name="connsiteX6" fmla="*/ 2647055 w 2696265"/>
                <a:gd name="connsiteY6" fmla="*/ 590184 h 3372021"/>
                <a:gd name="connsiteX7" fmla="*/ 2683067 w 2696265"/>
                <a:gd name="connsiteY7" fmla="*/ 724586 h 3372021"/>
                <a:gd name="connsiteX8" fmla="*/ 1182981 w 2696265"/>
                <a:gd name="connsiteY8" fmla="*/ 3322811 h 3372021"/>
                <a:gd name="connsiteX9" fmla="*/ 1048580 w 2696265"/>
                <a:gd name="connsiteY9" fmla="*/ 3358824 h 3372021"/>
                <a:gd name="connsiteX10" fmla="*/ 49211 w 2696265"/>
                <a:gd name="connsiteY10" fmla="*/ 2781838 h 3372021"/>
                <a:gd name="connsiteX11" fmla="*/ 13198 w 2696265"/>
                <a:gd name="connsiteY11" fmla="*/ 2647436 h 3372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96265" h="3372021">
                  <a:moveTo>
                    <a:pt x="13198" y="2647436"/>
                  </a:moveTo>
                  <a:lnTo>
                    <a:pt x="1513284" y="49211"/>
                  </a:lnTo>
                  <a:cubicBezTo>
                    <a:pt x="1540453" y="2152"/>
                    <a:pt x="1600627" y="-13972"/>
                    <a:pt x="1647685" y="13198"/>
                  </a:cubicBezTo>
                  <a:lnTo>
                    <a:pt x="2005919" y="220024"/>
                  </a:lnTo>
                  <a:lnTo>
                    <a:pt x="2064071" y="31922"/>
                  </a:lnTo>
                  <a:lnTo>
                    <a:pt x="2147492" y="301761"/>
                  </a:lnTo>
                  <a:lnTo>
                    <a:pt x="2647055" y="590184"/>
                  </a:lnTo>
                  <a:cubicBezTo>
                    <a:pt x="2694114" y="617353"/>
                    <a:pt x="2710237" y="677527"/>
                    <a:pt x="2683067" y="724586"/>
                  </a:cubicBezTo>
                  <a:lnTo>
                    <a:pt x="1182981" y="3322811"/>
                  </a:lnTo>
                  <a:cubicBezTo>
                    <a:pt x="1155812" y="3369870"/>
                    <a:pt x="1095639" y="3385993"/>
                    <a:pt x="1048580" y="3358824"/>
                  </a:cubicBezTo>
                  <a:lnTo>
                    <a:pt x="49211" y="2781838"/>
                  </a:lnTo>
                  <a:cubicBezTo>
                    <a:pt x="2152" y="2754668"/>
                    <a:pt x="-13972" y="2694495"/>
                    <a:pt x="13198" y="2647436"/>
                  </a:cubicBezTo>
                  <a:close/>
                </a:path>
              </a:pathLst>
            </a:custGeom>
            <a:solidFill>
              <a:schemeClr val="bg1"/>
            </a:solidFill>
            <a:ln w="1905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TextBox 146"/>
            <p:cNvSpPr txBox="1"/>
            <p:nvPr/>
          </p:nvSpPr>
          <p:spPr>
            <a:xfrm>
              <a:off x="861418" y="4424066"/>
              <a:ext cx="3079230" cy="923330"/>
            </a:xfrm>
            <a:prstGeom prst="rect">
              <a:avLst/>
            </a:prstGeom>
            <a:noFill/>
          </p:spPr>
          <p:txBody>
            <a:bodyPr wrap="square" rtlCol="0">
              <a:spAutoFit/>
            </a:bodyPr>
            <a:lstStyle/>
            <a:p>
              <a:pPr algn="ctr"/>
              <a:r>
                <a:rPr lang="en-GB" dirty="0">
                  <a:latin typeface="Twinkl" pitchFamily="2" charset="0"/>
                </a:rPr>
                <a:t>What do you think the child is reading about? What makes you think that?</a:t>
              </a:r>
            </a:p>
          </p:txBody>
        </p:sp>
      </p:grpSp>
      <p:grpSp>
        <p:nvGrpSpPr>
          <p:cNvPr id="151" name="[SPEECH] Predicting Pip"/>
          <p:cNvGrpSpPr/>
          <p:nvPr/>
        </p:nvGrpSpPr>
        <p:grpSpPr>
          <a:xfrm>
            <a:off x="829067" y="3307475"/>
            <a:ext cx="3172482" cy="3147917"/>
            <a:chOff x="829067" y="3307475"/>
            <a:chExt cx="3172482" cy="3147917"/>
          </a:xfrm>
        </p:grpSpPr>
        <p:sp>
          <p:nvSpPr>
            <p:cNvPr id="144" name="[SPEECH] Predicting Pip"/>
            <p:cNvSpPr/>
            <p:nvPr/>
          </p:nvSpPr>
          <p:spPr>
            <a:xfrm rot="8100000">
              <a:off x="840430" y="3307475"/>
              <a:ext cx="3134201" cy="3147917"/>
            </a:xfrm>
            <a:custGeom>
              <a:avLst/>
              <a:gdLst>
                <a:gd name="connsiteX0" fmla="*/ 2150259 w 3134201"/>
                <a:gd name="connsiteY0" fmla="*/ 3119100 h 3147917"/>
                <a:gd name="connsiteX1" fmla="*/ 28817 w 3134201"/>
                <a:gd name="connsiteY1" fmla="*/ 997658 h 3147917"/>
                <a:gd name="connsiteX2" fmla="*/ 28817 w 3134201"/>
                <a:gd name="connsiteY2" fmla="*/ 858515 h 3147917"/>
                <a:gd name="connsiteX3" fmla="*/ 518472 w 3134201"/>
                <a:gd name="connsiteY3" fmla="*/ 368860 h 3147917"/>
                <a:gd name="connsiteX4" fmla="*/ 610266 w 3134201"/>
                <a:gd name="connsiteY4" fmla="*/ 0 h 3147917"/>
                <a:gd name="connsiteX5" fmla="*/ 665477 w 3134201"/>
                <a:gd name="connsiteY5" fmla="*/ 221855 h 3147917"/>
                <a:gd name="connsiteX6" fmla="*/ 844798 w 3134201"/>
                <a:gd name="connsiteY6" fmla="*/ 42533 h 3147917"/>
                <a:gd name="connsiteX7" fmla="*/ 983942 w 3134201"/>
                <a:gd name="connsiteY7" fmla="*/ 42533 h 3147917"/>
                <a:gd name="connsiteX8" fmla="*/ 3105383 w 3134201"/>
                <a:gd name="connsiteY8" fmla="*/ 2163975 h 3147917"/>
                <a:gd name="connsiteX9" fmla="*/ 3105383 w 3134201"/>
                <a:gd name="connsiteY9" fmla="*/ 2303118 h 3147917"/>
                <a:gd name="connsiteX10" fmla="*/ 2289402 w 3134201"/>
                <a:gd name="connsiteY10" fmla="*/ 3119100 h 3147917"/>
                <a:gd name="connsiteX11" fmla="*/ 2150259 w 3134201"/>
                <a:gd name="connsiteY11" fmla="*/ 3119100 h 3147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4201" h="3147917">
                  <a:moveTo>
                    <a:pt x="2150259" y="3119100"/>
                  </a:moveTo>
                  <a:lnTo>
                    <a:pt x="28817" y="997658"/>
                  </a:lnTo>
                  <a:cubicBezTo>
                    <a:pt x="-9606" y="959234"/>
                    <a:pt x="-9606" y="896938"/>
                    <a:pt x="28817" y="858515"/>
                  </a:cubicBezTo>
                  <a:lnTo>
                    <a:pt x="518472" y="368860"/>
                  </a:lnTo>
                  <a:lnTo>
                    <a:pt x="610266" y="0"/>
                  </a:lnTo>
                  <a:lnTo>
                    <a:pt x="665477" y="221855"/>
                  </a:lnTo>
                  <a:lnTo>
                    <a:pt x="844798" y="42533"/>
                  </a:lnTo>
                  <a:cubicBezTo>
                    <a:pt x="883222" y="4110"/>
                    <a:pt x="945518" y="4110"/>
                    <a:pt x="983942" y="42533"/>
                  </a:cubicBezTo>
                  <a:lnTo>
                    <a:pt x="3105383" y="2163975"/>
                  </a:lnTo>
                  <a:cubicBezTo>
                    <a:pt x="3143807" y="2202399"/>
                    <a:pt x="3143807" y="2264695"/>
                    <a:pt x="3105383" y="2303118"/>
                  </a:cubicBezTo>
                  <a:lnTo>
                    <a:pt x="2289402" y="3119100"/>
                  </a:lnTo>
                  <a:cubicBezTo>
                    <a:pt x="2250979" y="3157523"/>
                    <a:pt x="2188682" y="3157523"/>
                    <a:pt x="2150259" y="3119100"/>
                  </a:cubicBezTo>
                  <a:close/>
                </a:path>
              </a:pathLst>
            </a:custGeom>
            <a:solidFill>
              <a:schemeClr val="bg1"/>
            </a:solidFill>
            <a:ln w="190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TextBox 149"/>
            <p:cNvSpPr txBox="1"/>
            <p:nvPr/>
          </p:nvSpPr>
          <p:spPr>
            <a:xfrm>
              <a:off x="829067" y="4428829"/>
              <a:ext cx="3172482" cy="923330"/>
            </a:xfrm>
            <a:prstGeom prst="rect">
              <a:avLst/>
            </a:prstGeom>
            <a:noFill/>
          </p:spPr>
          <p:txBody>
            <a:bodyPr wrap="square" rtlCol="0">
              <a:spAutoFit/>
            </a:bodyPr>
            <a:lstStyle/>
            <a:p>
              <a:pPr algn="ctr"/>
              <a:r>
                <a:rPr lang="en-GB" dirty="0">
                  <a:latin typeface="Twinkl" pitchFamily="2" charset="0"/>
                </a:rPr>
                <a:t>Using 20 words or fewer, can you tell your friend what is happening in this picture?</a:t>
              </a:r>
            </a:p>
          </p:txBody>
        </p:sp>
      </p:grpSp>
      <p:sp>
        <p:nvSpPr>
          <p:cNvPr id="152" name="TextBox 151"/>
          <p:cNvSpPr txBox="1"/>
          <p:nvPr/>
        </p:nvSpPr>
        <p:spPr>
          <a:xfrm>
            <a:off x="2950540" y="6051532"/>
            <a:ext cx="3348071" cy="338554"/>
          </a:xfrm>
          <a:prstGeom prst="rect">
            <a:avLst/>
          </a:prstGeom>
          <a:noFill/>
        </p:spPr>
        <p:txBody>
          <a:bodyPr wrap="square" rtlCol="0">
            <a:spAutoFit/>
          </a:bodyPr>
          <a:lstStyle/>
          <a:p>
            <a:pPr algn="ctr"/>
            <a:r>
              <a:rPr lang="en-GB" sz="800" dirty="0">
                <a:solidFill>
                  <a:schemeClr val="bg1"/>
                </a:solidFill>
                <a:latin typeface="Twinkl" pitchFamily="2" charset="0"/>
              </a:rPr>
              <a:t>Bird</a:t>
            </a:r>
          </a:p>
          <a:p>
            <a:pPr algn="ctr"/>
            <a:r>
              <a:rPr lang="en-GB" sz="800" dirty="0">
                <a:solidFill>
                  <a:schemeClr val="bg1"/>
                </a:solidFill>
                <a:latin typeface="Twinkl" pitchFamily="2" charset="0"/>
              </a:rPr>
              <a:t>Copyright © Sam Usher 2020</a:t>
            </a:r>
          </a:p>
        </p:txBody>
      </p:sp>
      <p:sp>
        <p:nvSpPr>
          <p:cNvPr id="153" name="NEXT BUTTON"/>
          <p:cNvSpPr/>
          <p:nvPr/>
        </p:nvSpPr>
        <p:spPr>
          <a:xfrm>
            <a:off x="5615321" y="2753890"/>
            <a:ext cx="1163745" cy="570451"/>
          </a:xfrm>
          <a:prstGeom prst="roundRect">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25B7BC"/>
                </a:solidFill>
              </a:rPr>
              <a:t>Next</a:t>
            </a:r>
            <a:endParaRPr lang="en-GB" b="1" dirty="0">
              <a:solidFill>
                <a:srgbClr val="25B7BC"/>
              </a:solidFill>
            </a:endParaRPr>
          </a:p>
        </p:txBody>
      </p:sp>
      <p:sp>
        <p:nvSpPr>
          <p:cNvPr id="155" name="NEXT BUTTON">
            <a:hlinkClick r:id="" action="ppaction://hlinkshowjump?jump=nextslide"/>
          </p:cNvPr>
          <p:cNvSpPr/>
          <p:nvPr/>
        </p:nvSpPr>
        <p:spPr>
          <a:xfrm>
            <a:off x="6843327" y="5724826"/>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Answers</a:t>
            </a:r>
            <a:endParaRPr lang="en-GB" b="1" dirty="0">
              <a:solidFill>
                <a:srgbClr val="C3AE55"/>
              </a:solidFill>
            </a:endParaRPr>
          </a:p>
        </p:txBody>
      </p:sp>
      <p:sp>
        <p:nvSpPr>
          <p:cNvPr id="73" name="NEXT BUTTON">
            <a:hlinkClick r:id="rId7" action="ppaction://hlinksldjump"/>
          </p:cNvPr>
          <p:cNvSpPr/>
          <p:nvPr/>
        </p:nvSpPr>
        <p:spPr>
          <a:xfrm>
            <a:off x="618521" y="5724827"/>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Back to Menu</a:t>
            </a:r>
            <a:endParaRPr lang="en-GB" b="1" dirty="0">
              <a:solidFill>
                <a:srgbClr val="C3AE55"/>
              </a:solidFill>
            </a:endParaRPr>
          </a:p>
        </p:txBody>
      </p:sp>
    </p:spTree>
    <p:extLst>
      <p:ext uri="{BB962C8B-B14F-4D97-AF65-F5344CB8AC3E}">
        <p14:creationId xmlns:p14="http://schemas.microsoft.com/office/powerpoint/2010/main" val="2699895183"/>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500"/>
                                        <p:tgtEl>
                                          <p:spTgt spid="1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6"/>
                                        </p:tgtEl>
                                        <p:attrNameLst>
                                          <p:attrName>style.visibility</p:attrName>
                                        </p:attrNameLst>
                                      </p:cBhvr>
                                      <p:to>
                                        <p:strVal val="visible"/>
                                      </p:to>
                                    </p:set>
                                    <p:animEffect transition="in" filter="fade">
                                      <p:cBhvr>
                                        <p:cTn id="10" dur="500"/>
                                        <p:tgtEl>
                                          <p:spTgt spid="126"/>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83"/>
                                        </p:tgtEl>
                                        <p:attrNameLst>
                                          <p:attrName>style.visibility</p:attrName>
                                        </p:attrNameLst>
                                      </p:cBhvr>
                                      <p:to>
                                        <p:strVal val="visible"/>
                                      </p:to>
                                    </p:set>
                                    <p:animEffect transition="in" filter="fade">
                                      <p:cBhvr>
                                        <p:cTn id="14" dur="500"/>
                                        <p:tgtEl>
                                          <p:spTgt spid="83"/>
                                        </p:tgtEl>
                                      </p:cBhvr>
                                    </p:animEffect>
                                  </p:childTnLst>
                                </p:cTn>
                              </p:par>
                              <p:par>
                                <p:cTn id="15" presetID="10" presetClass="entr" presetSubtype="0" fill="hold" nodeType="withEffect">
                                  <p:stCondLst>
                                    <p:cond delay="0"/>
                                  </p:stCondLst>
                                  <p:childTnLst>
                                    <p:set>
                                      <p:cBhvr>
                                        <p:cTn id="16" dur="1" fill="hold">
                                          <p:stCondLst>
                                            <p:cond delay="0"/>
                                          </p:stCondLst>
                                        </p:cTn>
                                        <p:tgtEl>
                                          <p:spTgt spid="124"/>
                                        </p:tgtEl>
                                        <p:attrNameLst>
                                          <p:attrName>style.visibility</p:attrName>
                                        </p:attrNameLst>
                                      </p:cBhvr>
                                      <p:to>
                                        <p:strVal val="visible"/>
                                      </p:to>
                                    </p:set>
                                    <p:animEffect transition="in" filter="fade">
                                      <p:cBhvr>
                                        <p:cTn id="17" dur="500"/>
                                        <p:tgtEl>
                                          <p:spTgt spid="124"/>
                                        </p:tgtEl>
                                      </p:cBhvr>
                                    </p:animEffect>
                                  </p:childTnLst>
                                </p:cTn>
                              </p:par>
                            </p:childTnLst>
                          </p:cTn>
                        </p:par>
                        <p:par>
                          <p:cTn id="18" fill="hold">
                            <p:stCondLst>
                              <p:cond delay="1000"/>
                            </p:stCondLst>
                            <p:childTnLst>
                              <p:par>
                                <p:cTn id="19" presetID="10" presetClass="entr" presetSubtype="0" fill="hold" grpId="0" nodeType="afterEffect">
                                  <p:stCondLst>
                                    <p:cond delay="2000"/>
                                  </p:stCondLst>
                                  <p:childTnLst>
                                    <p:set>
                                      <p:cBhvr>
                                        <p:cTn id="20" dur="1" fill="hold">
                                          <p:stCondLst>
                                            <p:cond delay="0"/>
                                          </p:stCondLst>
                                        </p:cTn>
                                        <p:tgtEl>
                                          <p:spTgt spid="153"/>
                                        </p:tgtEl>
                                        <p:attrNameLst>
                                          <p:attrName>style.visibility</p:attrName>
                                        </p:attrNameLst>
                                      </p:cBhvr>
                                      <p:to>
                                        <p:strVal val="visible"/>
                                      </p:to>
                                    </p:set>
                                    <p:animEffect transition="in" filter="fade">
                                      <p:cBhvr>
                                        <p:cTn id="21" dur="500"/>
                                        <p:tgtEl>
                                          <p:spTgt spid="15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153"/>
                    </p:tgtEl>
                  </p:cond>
                </p:stCondLst>
                <p:endSync evt="end" delay="0">
                  <p:rtn val="all"/>
                </p:endSync>
                <p:childTnLst>
                  <p:par>
                    <p:cTn id="23" fill="hold">
                      <p:stCondLst>
                        <p:cond delay="0"/>
                      </p:stCondLst>
                      <p:childTnLst>
                        <p:par>
                          <p:cTn id="24" fill="hold">
                            <p:stCondLst>
                              <p:cond delay="0"/>
                            </p:stCondLst>
                            <p:childTnLst>
                              <p:par>
                                <p:cTn id="25" presetID="10" presetClass="exit" presetSubtype="0" fill="hold" grpId="1" nodeType="withEffect">
                                  <p:stCondLst>
                                    <p:cond delay="0"/>
                                  </p:stCondLst>
                                  <p:childTnLst>
                                    <p:animEffect transition="out" filter="fade">
                                      <p:cBhvr>
                                        <p:cTn id="26" dur="500"/>
                                        <p:tgtEl>
                                          <p:spTgt spid="153"/>
                                        </p:tgtEl>
                                      </p:cBhvr>
                                    </p:animEffect>
                                    <p:set>
                                      <p:cBhvr>
                                        <p:cTn id="27" dur="1" fill="hold">
                                          <p:stCondLst>
                                            <p:cond delay="499"/>
                                          </p:stCondLst>
                                        </p:cTn>
                                        <p:tgtEl>
                                          <p:spTgt spid="153"/>
                                        </p:tgtEl>
                                        <p:attrNameLst>
                                          <p:attrName>style.visibility</p:attrName>
                                        </p:attrNameLst>
                                      </p:cBhvr>
                                      <p:to>
                                        <p:strVal val="hidden"/>
                                      </p:to>
                                    </p:set>
                                  </p:childTnLst>
                                </p:cTn>
                              </p:par>
                              <p:par>
                                <p:cTn id="28" presetID="10" presetClass="entr" presetSubtype="0" fill="hold"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childTnLst>
                          </p:cTn>
                        </p:par>
                        <p:par>
                          <p:cTn id="31" fill="hold">
                            <p:stCondLst>
                              <p:cond delay="500"/>
                            </p:stCondLst>
                            <p:childTnLst>
                              <p:par>
                                <p:cTn id="32" presetID="2" presetClass="entr" presetSubtype="2" accel="32000" decel="66000"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500" fill="hold"/>
                                        <p:tgtEl>
                                          <p:spTgt spid="4"/>
                                        </p:tgtEl>
                                        <p:attrNameLst>
                                          <p:attrName>ppt_x</p:attrName>
                                        </p:attrNameLst>
                                      </p:cBhvr>
                                      <p:tavLst>
                                        <p:tav tm="0">
                                          <p:val>
                                            <p:strVal val="1+#ppt_w/2"/>
                                          </p:val>
                                        </p:tav>
                                        <p:tav tm="100000">
                                          <p:val>
                                            <p:strVal val="#ppt_x"/>
                                          </p:val>
                                        </p:tav>
                                      </p:tavLst>
                                    </p:anim>
                                    <p:anim calcmode="lin" valueType="num">
                                      <p:cBhvr additive="base">
                                        <p:cTn id="35" dur="500" fill="hold"/>
                                        <p:tgtEl>
                                          <p:spTgt spid="4"/>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10" presetClass="entr" presetSubtype="0" fill="hold" nodeType="afterEffect">
                                  <p:stCondLst>
                                    <p:cond delay="0"/>
                                  </p:stCondLst>
                                  <p:childTnLst>
                                    <p:set>
                                      <p:cBhvr>
                                        <p:cTn id="38" dur="1" fill="hold">
                                          <p:stCondLst>
                                            <p:cond delay="0"/>
                                          </p:stCondLst>
                                        </p:cTn>
                                        <p:tgtEl>
                                          <p:spTgt spid="121"/>
                                        </p:tgtEl>
                                        <p:attrNameLst>
                                          <p:attrName>style.visibility</p:attrName>
                                        </p:attrNameLst>
                                      </p:cBhvr>
                                      <p:to>
                                        <p:strVal val="visible"/>
                                      </p:to>
                                    </p:set>
                                    <p:animEffect transition="in" filter="fade">
                                      <p:cBhvr>
                                        <p:cTn id="39" dur="500"/>
                                        <p:tgtEl>
                                          <p:spTgt spid="121"/>
                                        </p:tgtEl>
                                      </p:cBhvr>
                                    </p:animEffect>
                                  </p:childTnLst>
                                </p:cTn>
                              </p:par>
                            </p:childTnLst>
                          </p:cTn>
                        </p:par>
                        <p:par>
                          <p:cTn id="40" fill="hold">
                            <p:stCondLst>
                              <p:cond delay="3500"/>
                            </p:stCondLst>
                            <p:childTnLst>
                              <p:par>
                                <p:cTn id="41" presetID="16" presetClass="entr" presetSubtype="37" fill="hold" nodeType="afterEffect">
                                  <p:stCondLst>
                                    <p:cond delay="1000"/>
                                  </p:stCondLst>
                                  <p:childTnLst>
                                    <p:set>
                                      <p:cBhvr>
                                        <p:cTn id="42" dur="1" fill="hold">
                                          <p:stCondLst>
                                            <p:cond delay="0"/>
                                          </p:stCondLst>
                                        </p:cTn>
                                        <p:tgtEl>
                                          <p:spTgt spid="20"/>
                                        </p:tgtEl>
                                        <p:attrNameLst>
                                          <p:attrName>style.visibility</p:attrName>
                                        </p:attrNameLst>
                                      </p:cBhvr>
                                      <p:to>
                                        <p:strVal val="visible"/>
                                      </p:to>
                                    </p:set>
                                    <p:animEffect transition="in" filter="barn(outVertical)">
                                      <p:cBhvr>
                                        <p:cTn id="43" dur="500"/>
                                        <p:tgtEl>
                                          <p:spTgt spid="20"/>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22"/>
                                        </p:tgtEl>
                                        <p:attrNameLst>
                                          <p:attrName>style.visibility</p:attrName>
                                        </p:attrNameLst>
                                      </p:cBhvr>
                                      <p:to>
                                        <p:strVal val="visible"/>
                                      </p:to>
                                    </p:set>
                                    <p:animEffect transition="in" filter="fade">
                                      <p:cBhvr>
                                        <p:cTn id="47" dur="500"/>
                                        <p:tgtEl>
                                          <p:spTgt spid="122"/>
                                        </p:tgtEl>
                                      </p:cBhvr>
                                    </p:animEffect>
                                  </p:childTnLst>
                                </p:cTn>
                              </p:par>
                            </p:childTnLst>
                          </p:cTn>
                        </p:par>
                        <p:par>
                          <p:cTn id="48" fill="hold">
                            <p:stCondLst>
                              <p:cond delay="5500"/>
                            </p:stCondLst>
                            <p:childTnLst>
                              <p:par>
                                <p:cTn id="49" presetID="16" presetClass="entr" presetSubtype="37" fill="hold" nodeType="afterEffect">
                                  <p:stCondLst>
                                    <p:cond delay="1000"/>
                                  </p:stCondLst>
                                  <p:childTnLst>
                                    <p:set>
                                      <p:cBhvr>
                                        <p:cTn id="50" dur="1" fill="hold">
                                          <p:stCondLst>
                                            <p:cond delay="0"/>
                                          </p:stCondLst>
                                        </p:cTn>
                                        <p:tgtEl>
                                          <p:spTgt spid="57"/>
                                        </p:tgtEl>
                                        <p:attrNameLst>
                                          <p:attrName>style.visibility</p:attrName>
                                        </p:attrNameLst>
                                      </p:cBhvr>
                                      <p:to>
                                        <p:strVal val="visible"/>
                                      </p:to>
                                    </p:set>
                                    <p:animEffect transition="in" filter="barn(outVertical)">
                                      <p:cBhvr>
                                        <p:cTn id="51" dur="500"/>
                                        <p:tgtEl>
                                          <p:spTgt spid="57"/>
                                        </p:tgtEl>
                                      </p:cBhvr>
                                    </p:animEffect>
                                  </p:childTnLst>
                                </p:cTn>
                              </p:par>
                            </p:childTnLst>
                          </p:cTn>
                        </p:par>
                        <p:par>
                          <p:cTn id="52" fill="hold">
                            <p:stCondLst>
                              <p:cond delay="7000"/>
                            </p:stCondLst>
                            <p:childTnLst>
                              <p:par>
                                <p:cTn id="53" presetID="10" presetClass="entr" presetSubtype="0" fill="hold" nodeType="afterEffect">
                                  <p:stCondLst>
                                    <p:cond delay="0"/>
                                  </p:stCondLst>
                                  <p:childTnLst>
                                    <p:set>
                                      <p:cBhvr>
                                        <p:cTn id="54" dur="1" fill="hold">
                                          <p:stCondLst>
                                            <p:cond delay="0"/>
                                          </p:stCondLst>
                                        </p:cTn>
                                        <p:tgtEl>
                                          <p:spTgt spid="123"/>
                                        </p:tgtEl>
                                        <p:attrNameLst>
                                          <p:attrName>style.visibility</p:attrName>
                                        </p:attrNameLst>
                                      </p:cBhvr>
                                      <p:to>
                                        <p:strVal val="visible"/>
                                      </p:to>
                                    </p:set>
                                    <p:animEffect transition="in" filter="fade">
                                      <p:cBhvr>
                                        <p:cTn id="55" dur="500"/>
                                        <p:tgtEl>
                                          <p:spTgt spid="123"/>
                                        </p:tgtEl>
                                      </p:cBhvr>
                                    </p:animEffect>
                                  </p:childTnLst>
                                </p:cTn>
                              </p:par>
                            </p:childTnLst>
                          </p:cTn>
                        </p:par>
                        <p:par>
                          <p:cTn id="56" fill="hold">
                            <p:stCondLst>
                              <p:cond delay="7500"/>
                            </p:stCondLst>
                            <p:childTnLst>
                              <p:par>
                                <p:cTn id="57" presetID="10" presetClass="entr" presetSubtype="0" fill="hold" grpId="0" nodeType="afterEffect">
                                  <p:stCondLst>
                                    <p:cond delay="5000"/>
                                  </p:stCondLst>
                                  <p:childTnLst>
                                    <p:set>
                                      <p:cBhvr>
                                        <p:cTn id="58" dur="1" fill="hold">
                                          <p:stCondLst>
                                            <p:cond delay="0"/>
                                          </p:stCondLst>
                                        </p:cTn>
                                        <p:tgtEl>
                                          <p:spTgt spid="155"/>
                                        </p:tgtEl>
                                        <p:attrNameLst>
                                          <p:attrName>style.visibility</p:attrName>
                                        </p:attrNameLst>
                                      </p:cBhvr>
                                      <p:to>
                                        <p:strVal val="visible"/>
                                      </p:to>
                                    </p:set>
                                    <p:animEffect transition="in" filter="fade">
                                      <p:cBhvr>
                                        <p:cTn id="59" dur="500"/>
                                        <p:tgtEl>
                                          <p:spTgt spid="155"/>
                                        </p:tgtEl>
                                      </p:cBhvr>
                                    </p:animEffect>
                                  </p:childTnLst>
                                </p:cTn>
                              </p:par>
                            </p:childTnLst>
                          </p:cTn>
                        </p:par>
                      </p:childTnLst>
                    </p:cTn>
                  </p:par>
                </p:childTnLst>
              </p:cTn>
              <p:nextCondLst>
                <p:cond evt="onClick" delay="0">
                  <p:tgtEl>
                    <p:spTgt spid="153"/>
                  </p:tgtEl>
                </p:cond>
              </p:nextCondLst>
            </p:seq>
            <p:seq concurrent="1" nextAc="seek">
              <p:cTn id="60" restart="whenNotActive" fill="hold" evtFilter="cancelBubble" nodeType="interactiveSeq">
                <p:stCondLst>
                  <p:cond evt="onClick" delay="0">
                    <p:tgtEl>
                      <p:spTgt spid="154"/>
                    </p:tgtEl>
                  </p:cond>
                </p:stCondLst>
                <p:endSync evt="end" delay="0">
                  <p:rtn val="all"/>
                </p:endSync>
                <p:childTnLst>
                  <p:par>
                    <p:cTn id="61" fill="hold">
                      <p:stCondLst>
                        <p:cond delay="0"/>
                      </p:stCondLst>
                      <p:childTnLst>
                        <p:par>
                          <p:cTn id="62" fill="hold">
                            <p:stCondLst>
                              <p:cond delay="0"/>
                            </p:stCondLst>
                            <p:childTnLst>
                              <p:par>
                                <p:cTn id="63" presetID="1" presetClass="entr" presetSubtype="0" fill="hold" nodeType="withEffect">
                                  <p:stCondLst>
                                    <p:cond delay="0"/>
                                  </p:stCondLst>
                                  <p:childTnLst>
                                    <p:set>
                                      <p:cBhvr>
                                        <p:cTn id="64" dur="1" fill="hold">
                                          <p:stCondLst>
                                            <p:cond delay="0"/>
                                          </p:stCondLst>
                                        </p:cTn>
                                        <p:tgtEl>
                                          <p:spTgt spid="146"/>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151"/>
                                        </p:tgtEl>
                                        <p:attrNameLst>
                                          <p:attrName>style.visibility</p:attrName>
                                        </p:attrNameLst>
                                      </p:cBhvr>
                                      <p:to>
                                        <p:strVal val="visible"/>
                                      </p:to>
                                    </p:set>
                                  </p:childTnLst>
                                </p:cTn>
                              </p:par>
                              <p:par>
                                <p:cTn id="67" presetID="1" presetClass="entr" presetSubtype="0" fill="hold" grpId="1" nodeType="withEffect">
                                  <p:stCondLst>
                                    <p:cond delay="0"/>
                                  </p:stCondLst>
                                  <p:childTnLst>
                                    <p:set>
                                      <p:cBhvr>
                                        <p:cTn id="68" dur="1" fill="hold">
                                          <p:stCondLst>
                                            <p:cond delay="0"/>
                                          </p:stCondLst>
                                        </p:cTn>
                                        <p:tgtEl>
                                          <p:spTgt spid="4"/>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121"/>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122"/>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57"/>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123"/>
                                        </p:tgtEl>
                                        <p:attrNameLst>
                                          <p:attrName>style.visibility</p:attrName>
                                        </p:attrNameLst>
                                      </p:cBhvr>
                                      <p:to>
                                        <p:strVal val="visible"/>
                                      </p:to>
                                    </p:set>
                                  </p:childTnLst>
                                </p:cTn>
                              </p:par>
                              <p:par>
                                <p:cTn id="79" presetID="1" presetClass="entr" presetSubtype="0" fill="hold" grpId="3" nodeType="withEffect">
                                  <p:stCondLst>
                                    <p:cond delay="0"/>
                                  </p:stCondLst>
                                  <p:childTnLst>
                                    <p:set>
                                      <p:cBhvr>
                                        <p:cTn id="80" dur="1" fill="hold">
                                          <p:stCondLst>
                                            <p:cond delay="0"/>
                                          </p:stCondLst>
                                        </p:cTn>
                                        <p:tgtEl>
                                          <p:spTgt spid="131"/>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148"/>
                                        </p:tgtEl>
                                        <p:attrNameLst>
                                          <p:attrName>style.visibility</p:attrName>
                                        </p:attrNameLst>
                                      </p:cBhvr>
                                      <p:to>
                                        <p:strVal val="visible"/>
                                      </p:to>
                                    </p:set>
                                  </p:childTnLst>
                                </p:cTn>
                              </p:par>
                              <p:par>
                                <p:cTn id="83" presetID="1" presetClass="entr" presetSubtype="0" fill="hold" grpId="3" nodeType="withEffect">
                                  <p:stCondLst>
                                    <p:cond delay="0"/>
                                  </p:stCondLst>
                                  <p:childTnLst>
                                    <p:set>
                                      <p:cBhvr>
                                        <p:cTn id="84" dur="1" fill="hold">
                                          <p:stCondLst>
                                            <p:cond delay="0"/>
                                          </p:stCondLst>
                                        </p:cTn>
                                        <p:tgtEl>
                                          <p:spTgt spid="132"/>
                                        </p:tgtEl>
                                        <p:attrNameLst>
                                          <p:attrName>style.visibility</p:attrName>
                                        </p:attrNameLst>
                                      </p:cBhvr>
                                      <p:to>
                                        <p:strVal val="visible"/>
                                      </p:to>
                                    </p:set>
                                  </p:childTnLst>
                                </p:cTn>
                              </p:par>
                              <p:par>
                                <p:cTn id="85" presetID="1" presetClass="entr" presetSubtype="0" fill="hold" grpId="3" nodeType="withEffect">
                                  <p:stCondLst>
                                    <p:cond delay="0"/>
                                  </p:stCondLst>
                                  <p:childTnLst>
                                    <p:set>
                                      <p:cBhvr>
                                        <p:cTn id="86" dur="1" fill="hold">
                                          <p:stCondLst>
                                            <p:cond delay="0"/>
                                          </p:stCondLst>
                                        </p:cTn>
                                        <p:tgtEl>
                                          <p:spTgt spid="134"/>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154"/>
                  </p:tgtEl>
                </p:cond>
              </p:nextCondLst>
            </p:seq>
            <p:seq concurrent="1" nextAc="seek">
              <p:cTn id="89" restart="whenNotActive" fill="hold" evtFilter="cancelBubble" nodeType="interactiveSeq">
                <p:stCondLst>
                  <p:cond evt="onClick" delay="0">
                    <p:tgtEl>
                      <p:spTgt spid="122"/>
                    </p:tgtEl>
                  </p:cond>
                </p:stCondLst>
                <p:endSync evt="end" delay="0">
                  <p:rtn val="all"/>
                </p:endSync>
                <p:childTnLst>
                  <p:par>
                    <p:cTn id="90" fill="hold">
                      <p:stCondLst>
                        <p:cond delay="0"/>
                      </p:stCondLst>
                      <p:childTnLst>
                        <p:par>
                          <p:cTn id="91" fill="hold">
                            <p:stCondLst>
                              <p:cond delay="0"/>
                            </p:stCondLst>
                            <p:childTnLst>
                              <p:par>
                                <p:cTn id="92" presetID="10" presetClass="entr" presetSubtype="0" fill="hold" grpId="1" nodeType="withEffect">
                                  <p:stCondLst>
                                    <p:cond delay="0"/>
                                  </p:stCondLst>
                                  <p:childTnLst>
                                    <p:set>
                                      <p:cBhvr>
                                        <p:cTn id="93" dur="1" fill="hold">
                                          <p:stCondLst>
                                            <p:cond delay="0"/>
                                          </p:stCondLst>
                                        </p:cTn>
                                        <p:tgtEl>
                                          <p:spTgt spid="134"/>
                                        </p:tgtEl>
                                        <p:attrNameLst>
                                          <p:attrName>style.visibility</p:attrName>
                                        </p:attrNameLst>
                                      </p:cBhvr>
                                      <p:to>
                                        <p:strVal val="visible"/>
                                      </p:to>
                                    </p:set>
                                    <p:animEffect transition="in" filter="fade">
                                      <p:cBhvr>
                                        <p:cTn id="94" dur="500"/>
                                        <p:tgtEl>
                                          <p:spTgt spid="134"/>
                                        </p:tgtEl>
                                      </p:cBhvr>
                                    </p:animEffect>
                                  </p:childTnLst>
                                </p:cTn>
                              </p:par>
                              <p:par>
                                <p:cTn id="95" presetID="1" presetClass="exit" presetSubtype="0" fill="hold" nodeType="withEffect">
                                  <p:stCondLst>
                                    <p:cond delay="0"/>
                                  </p:stCondLst>
                                  <p:childTnLst>
                                    <p:set>
                                      <p:cBhvr>
                                        <p:cTn id="96" dur="1" fill="hold">
                                          <p:stCondLst>
                                            <p:cond delay="0"/>
                                          </p:stCondLst>
                                        </p:cTn>
                                        <p:tgtEl>
                                          <p:spTgt spid="146"/>
                                        </p:tgtEl>
                                        <p:attrNameLst>
                                          <p:attrName>style.visibility</p:attrName>
                                        </p:attrNameLst>
                                      </p:cBhvr>
                                      <p:to>
                                        <p:strVal val="hidden"/>
                                      </p:to>
                                    </p:set>
                                  </p:childTnLst>
                                </p:cTn>
                              </p:par>
                              <p:par>
                                <p:cTn id="97" presetID="1" presetClass="exit" presetSubtype="0" fill="hold" nodeType="withEffect">
                                  <p:stCondLst>
                                    <p:cond delay="0"/>
                                  </p:stCondLst>
                                  <p:childTnLst>
                                    <p:set>
                                      <p:cBhvr>
                                        <p:cTn id="98" dur="1" fill="hold">
                                          <p:stCondLst>
                                            <p:cond delay="0"/>
                                          </p:stCondLst>
                                        </p:cTn>
                                        <p:tgtEl>
                                          <p:spTgt spid="151"/>
                                        </p:tgtEl>
                                        <p:attrNameLst>
                                          <p:attrName>style.visibility</p:attrName>
                                        </p:attrNameLst>
                                      </p:cBhvr>
                                      <p:to>
                                        <p:strVal val="hidden"/>
                                      </p:to>
                                    </p:set>
                                  </p:childTnLst>
                                </p:cTn>
                              </p:par>
                              <p:par>
                                <p:cTn id="99" presetID="1" presetClass="exit" presetSubtype="0" fill="hold" grpId="1" nodeType="withEffect">
                                  <p:stCondLst>
                                    <p:cond delay="0"/>
                                  </p:stCondLst>
                                  <p:childTnLst>
                                    <p:set>
                                      <p:cBhvr>
                                        <p:cTn id="100" dur="1" fill="hold">
                                          <p:stCondLst>
                                            <p:cond delay="0"/>
                                          </p:stCondLst>
                                        </p:cTn>
                                        <p:tgtEl>
                                          <p:spTgt spid="131"/>
                                        </p:tgtEl>
                                        <p:attrNameLst>
                                          <p:attrName>style.visibility</p:attrName>
                                        </p:attrNameLst>
                                      </p:cBhvr>
                                      <p:to>
                                        <p:strVal val="hidden"/>
                                      </p:to>
                                    </p:set>
                                  </p:childTnLst>
                                </p:cTn>
                              </p:par>
                              <p:par>
                                <p:cTn id="101" presetID="1" presetClass="exit" presetSubtype="0" fill="hold" grpId="1" nodeType="withEffect">
                                  <p:stCondLst>
                                    <p:cond delay="0"/>
                                  </p:stCondLst>
                                  <p:childTnLst>
                                    <p:set>
                                      <p:cBhvr>
                                        <p:cTn id="102" dur="1" fill="hold">
                                          <p:stCondLst>
                                            <p:cond delay="0"/>
                                          </p:stCondLst>
                                        </p:cTn>
                                        <p:tgtEl>
                                          <p:spTgt spid="132"/>
                                        </p:tgtEl>
                                        <p:attrNameLst>
                                          <p:attrName>style.visibility</p:attrName>
                                        </p:attrNameLst>
                                      </p:cBhvr>
                                      <p:to>
                                        <p:strVal val="hidden"/>
                                      </p:to>
                                    </p:set>
                                  </p:childTnLst>
                                </p:cTn>
                              </p:par>
                              <p:par>
                                <p:cTn id="103" presetID="22" presetClass="entr" presetSubtype="2" fill="hold" nodeType="withEffect">
                                  <p:stCondLst>
                                    <p:cond delay="0"/>
                                  </p:stCondLst>
                                  <p:childTnLst>
                                    <p:set>
                                      <p:cBhvr>
                                        <p:cTn id="104" dur="1" fill="hold">
                                          <p:stCondLst>
                                            <p:cond delay="0"/>
                                          </p:stCondLst>
                                        </p:cTn>
                                        <p:tgtEl>
                                          <p:spTgt spid="148"/>
                                        </p:tgtEl>
                                        <p:attrNameLst>
                                          <p:attrName>style.visibility</p:attrName>
                                        </p:attrNameLst>
                                      </p:cBhvr>
                                      <p:to>
                                        <p:strVal val="visible"/>
                                      </p:to>
                                    </p:set>
                                    <p:animEffect transition="in" filter="wipe(right)">
                                      <p:cBhvr>
                                        <p:cTn id="105" dur="500"/>
                                        <p:tgtEl>
                                          <p:spTgt spid="148"/>
                                        </p:tgtEl>
                                      </p:cBhvr>
                                    </p:animEffect>
                                  </p:childTnLst>
                                </p:cTn>
                              </p:par>
                            </p:childTnLst>
                          </p:cTn>
                        </p:par>
                      </p:childTnLst>
                    </p:cTn>
                  </p:par>
                </p:childTnLst>
              </p:cTn>
              <p:nextCondLst>
                <p:cond evt="onClick" delay="0">
                  <p:tgtEl>
                    <p:spTgt spid="122"/>
                  </p:tgtEl>
                </p:cond>
              </p:nextCondLst>
            </p:seq>
            <p:seq concurrent="1" nextAc="seek">
              <p:cTn id="106" restart="whenNotActive" fill="hold" evtFilter="cancelBubble" nodeType="interactiveSeq">
                <p:stCondLst>
                  <p:cond evt="onClick" delay="0">
                    <p:tgtEl>
                      <p:spTgt spid="121"/>
                    </p:tgtEl>
                  </p:cond>
                </p:stCondLst>
                <p:endSync evt="end" delay="0">
                  <p:rtn val="all"/>
                </p:endSync>
                <p:childTnLst>
                  <p:par>
                    <p:cTn id="107" fill="hold">
                      <p:stCondLst>
                        <p:cond delay="0"/>
                      </p:stCondLst>
                      <p:childTnLst>
                        <p:par>
                          <p:cTn id="108" fill="hold">
                            <p:stCondLst>
                              <p:cond delay="0"/>
                            </p:stCondLst>
                            <p:childTnLst>
                              <p:par>
                                <p:cTn id="109" presetID="10" presetClass="entr" presetSubtype="0" fill="hold" grpId="0" nodeType="afterEffect">
                                  <p:stCondLst>
                                    <p:cond delay="0"/>
                                  </p:stCondLst>
                                  <p:childTnLst>
                                    <p:set>
                                      <p:cBhvr>
                                        <p:cTn id="110" dur="1" fill="hold">
                                          <p:stCondLst>
                                            <p:cond delay="0"/>
                                          </p:stCondLst>
                                        </p:cTn>
                                        <p:tgtEl>
                                          <p:spTgt spid="131"/>
                                        </p:tgtEl>
                                        <p:attrNameLst>
                                          <p:attrName>style.visibility</p:attrName>
                                        </p:attrNameLst>
                                      </p:cBhvr>
                                      <p:to>
                                        <p:strVal val="visible"/>
                                      </p:to>
                                    </p:set>
                                    <p:animEffect transition="in" filter="fade">
                                      <p:cBhvr>
                                        <p:cTn id="111" dur="500"/>
                                        <p:tgtEl>
                                          <p:spTgt spid="131"/>
                                        </p:tgtEl>
                                      </p:cBhvr>
                                    </p:animEffect>
                                  </p:childTnLst>
                                </p:cTn>
                              </p:par>
                              <p:par>
                                <p:cTn id="112" presetID="1" presetClass="exit" presetSubtype="0" fill="hold" nodeType="withEffect">
                                  <p:stCondLst>
                                    <p:cond delay="0"/>
                                  </p:stCondLst>
                                  <p:childTnLst>
                                    <p:set>
                                      <p:cBhvr>
                                        <p:cTn id="113" dur="1" fill="hold">
                                          <p:stCondLst>
                                            <p:cond delay="0"/>
                                          </p:stCondLst>
                                        </p:cTn>
                                        <p:tgtEl>
                                          <p:spTgt spid="151"/>
                                        </p:tgtEl>
                                        <p:attrNameLst>
                                          <p:attrName>style.visibility</p:attrName>
                                        </p:attrNameLst>
                                      </p:cBhvr>
                                      <p:to>
                                        <p:strVal val="hidden"/>
                                      </p:to>
                                    </p:set>
                                  </p:childTnLst>
                                </p:cTn>
                              </p:par>
                              <p:par>
                                <p:cTn id="114" presetID="1" presetClass="exit" presetSubtype="0" fill="hold" nodeType="withEffect">
                                  <p:stCondLst>
                                    <p:cond delay="0"/>
                                  </p:stCondLst>
                                  <p:childTnLst>
                                    <p:set>
                                      <p:cBhvr>
                                        <p:cTn id="115" dur="1" fill="hold">
                                          <p:stCondLst>
                                            <p:cond delay="0"/>
                                          </p:stCondLst>
                                        </p:cTn>
                                        <p:tgtEl>
                                          <p:spTgt spid="148"/>
                                        </p:tgtEl>
                                        <p:attrNameLst>
                                          <p:attrName>style.visibility</p:attrName>
                                        </p:attrNameLst>
                                      </p:cBhvr>
                                      <p:to>
                                        <p:strVal val="hidden"/>
                                      </p:to>
                                    </p:set>
                                  </p:childTnLst>
                                </p:cTn>
                              </p:par>
                              <p:par>
                                <p:cTn id="116" presetID="1" presetClass="exit" presetSubtype="0" fill="hold" grpId="0" nodeType="withEffect">
                                  <p:stCondLst>
                                    <p:cond delay="0"/>
                                  </p:stCondLst>
                                  <p:childTnLst>
                                    <p:set>
                                      <p:cBhvr>
                                        <p:cTn id="117" dur="1" fill="hold">
                                          <p:stCondLst>
                                            <p:cond delay="0"/>
                                          </p:stCondLst>
                                        </p:cTn>
                                        <p:tgtEl>
                                          <p:spTgt spid="132"/>
                                        </p:tgtEl>
                                        <p:attrNameLst>
                                          <p:attrName>style.visibility</p:attrName>
                                        </p:attrNameLst>
                                      </p:cBhvr>
                                      <p:to>
                                        <p:strVal val="hidden"/>
                                      </p:to>
                                    </p:set>
                                  </p:childTnLst>
                                </p:cTn>
                              </p:par>
                              <p:par>
                                <p:cTn id="118" presetID="1" presetClass="exit" presetSubtype="0" fill="hold" grpId="0" nodeType="withEffect">
                                  <p:stCondLst>
                                    <p:cond delay="0"/>
                                  </p:stCondLst>
                                  <p:childTnLst>
                                    <p:set>
                                      <p:cBhvr>
                                        <p:cTn id="119" dur="1" fill="hold">
                                          <p:stCondLst>
                                            <p:cond delay="0"/>
                                          </p:stCondLst>
                                        </p:cTn>
                                        <p:tgtEl>
                                          <p:spTgt spid="134"/>
                                        </p:tgtEl>
                                        <p:attrNameLst>
                                          <p:attrName>style.visibility</p:attrName>
                                        </p:attrNameLst>
                                      </p:cBhvr>
                                      <p:to>
                                        <p:strVal val="hidden"/>
                                      </p:to>
                                    </p:set>
                                  </p:childTnLst>
                                </p:cTn>
                              </p:par>
                              <p:par>
                                <p:cTn id="120" presetID="22" presetClass="entr" presetSubtype="1" fill="hold" nodeType="withEffect">
                                  <p:stCondLst>
                                    <p:cond delay="0"/>
                                  </p:stCondLst>
                                  <p:childTnLst>
                                    <p:set>
                                      <p:cBhvr>
                                        <p:cTn id="121" dur="1" fill="hold">
                                          <p:stCondLst>
                                            <p:cond delay="0"/>
                                          </p:stCondLst>
                                        </p:cTn>
                                        <p:tgtEl>
                                          <p:spTgt spid="146"/>
                                        </p:tgtEl>
                                        <p:attrNameLst>
                                          <p:attrName>style.visibility</p:attrName>
                                        </p:attrNameLst>
                                      </p:cBhvr>
                                      <p:to>
                                        <p:strVal val="visible"/>
                                      </p:to>
                                    </p:set>
                                    <p:animEffect transition="in" filter="wipe(up)">
                                      <p:cBhvr>
                                        <p:cTn id="122" dur="500"/>
                                        <p:tgtEl>
                                          <p:spTgt spid="146"/>
                                        </p:tgtEl>
                                      </p:cBhvr>
                                    </p:animEffect>
                                  </p:childTnLst>
                                </p:cTn>
                              </p:par>
                            </p:childTnLst>
                          </p:cTn>
                        </p:par>
                      </p:childTnLst>
                    </p:cTn>
                  </p:par>
                </p:childTnLst>
              </p:cTn>
              <p:nextCondLst>
                <p:cond evt="onClick" delay="0">
                  <p:tgtEl>
                    <p:spTgt spid="121"/>
                  </p:tgtEl>
                </p:cond>
              </p:nextCondLst>
            </p:seq>
            <p:seq concurrent="1" nextAc="seek">
              <p:cTn id="123" restart="whenNotActive" fill="hold" evtFilter="cancelBubble" nodeType="interactiveSeq">
                <p:stCondLst>
                  <p:cond evt="onClick" delay="0">
                    <p:tgtEl>
                      <p:spTgt spid="123"/>
                    </p:tgtEl>
                  </p:cond>
                </p:stCondLst>
                <p:endSync evt="end" delay="0">
                  <p:rtn val="all"/>
                </p:endSync>
                <p:childTnLst>
                  <p:par>
                    <p:cTn id="124" fill="hold">
                      <p:stCondLst>
                        <p:cond delay="0"/>
                      </p:stCondLst>
                      <p:childTnLst>
                        <p:par>
                          <p:cTn id="125" fill="hold">
                            <p:stCondLst>
                              <p:cond delay="0"/>
                            </p:stCondLst>
                            <p:childTnLst>
                              <p:par>
                                <p:cTn id="126" presetID="10" presetClass="entr" presetSubtype="0" fill="hold" grpId="2" nodeType="withEffect">
                                  <p:stCondLst>
                                    <p:cond delay="0"/>
                                  </p:stCondLst>
                                  <p:childTnLst>
                                    <p:set>
                                      <p:cBhvr>
                                        <p:cTn id="127" dur="1" fill="hold">
                                          <p:stCondLst>
                                            <p:cond delay="0"/>
                                          </p:stCondLst>
                                        </p:cTn>
                                        <p:tgtEl>
                                          <p:spTgt spid="132"/>
                                        </p:tgtEl>
                                        <p:attrNameLst>
                                          <p:attrName>style.visibility</p:attrName>
                                        </p:attrNameLst>
                                      </p:cBhvr>
                                      <p:to>
                                        <p:strVal val="visible"/>
                                      </p:to>
                                    </p:set>
                                    <p:animEffect transition="in" filter="fade">
                                      <p:cBhvr>
                                        <p:cTn id="128" dur="500"/>
                                        <p:tgtEl>
                                          <p:spTgt spid="132"/>
                                        </p:tgtEl>
                                      </p:cBhvr>
                                    </p:animEffect>
                                  </p:childTnLst>
                                </p:cTn>
                              </p:par>
                              <p:par>
                                <p:cTn id="129" presetID="1" presetClass="exit" presetSubtype="0" fill="hold" nodeType="withEffect">
                                  <p:stCondLst>
                                    <p:cond delay="0"/>
                                  </p:stCondLst>
                                  <p:childTnLst>
                                    <p:set>
                                      <p:cBhvr>
                                        <p:cTn id="130" dur="1" fill="hold">
                                          <p:stCondLst>
                                            <p:cond delay="0"/>
                                          </p:stCondLst>
                                        </p:cTn>
                                        <p:tgtEl>
                                          <p:spTgt spid="146"/>
                                        </p:tgtEl>
                                        <p:attrNameLst>
                                          <p:attrName>style.visibility</p:attrName>
                                        </p:attrNameLst>
                                      </p:cBhvr>
                                      <p:to>
                                        <p:strVal val="hidden"/>
                                      </p:to>
                                    </p:set>
                                  </p:childTnLst>
                                </p:cTn>
                              </p:par>
                              <p:par>
                                <p:cTn id="131" presetID="1" presetClass="exit" presetSubtype="0" fill="hold" grpId="2" nodeType="withEffect">
                                  <p:stCondLst>
                                    <p:cond delay="0"/>
                                  </p:stCondLst>
                                  <p:childTnLst>
                                    <p:set>
                                      <p:cBhvr>
                                        <p:cTn id="132" dur="1" fill="hold">
                                          <p:stCondLst>
                                            <p:cond delay="0"/>
                                          </p:stCondLst>
                                        </p:cTn>
                                        <p:tgtEl>
                                          <p:spTgt spid="131"/>
                                        </p:tgtEl>
                                        <p:attrNameLst>
                                          <p:attrName>style.visibility</p:attrName>
                                        </p:attrNameLst>
                                      </p:cBhvr>
                                      <p:to>
                                        <p:strVal val="hidden"/>
                                      </p:to>
                                    </p:set>
                                  </p:childTnLst>
                                </p:cTn>
                              </p:par>
                              <p:par>
                                <p:cTn id="133" presetID="1" presetClass="exit" presetSubtype="0" fill="hold" grpId="2" nodeType="withEffect">
                                  <p:stCondLst>
                                    <p:cond delay="0"/>
                                  </p:stCondLst>
                                  <p:childTnLst>
                                    <p:set>
                                      <p:cBhvr>
                                        <p:cTn id="134" dur="1" fill="hold">
                                          <p:stCondLst>
                                            <p:cond delay="0"/>
                                          </p:stCondLst>
                                        </p:cTn>
                                        <p:tgtEl>
                                          <p:spTgt spid="134"/>
                                        </p:tgtEl>
                                        <p:attrNameLst>
                                          <p:attrName>style.visibility</p:attrName>
                                        </p:attrNameLst>
                                      </p:cBhvr>
                                      <p:to>
                                        <p:strVal val="hidden"/>
                                      </p:to>
                                    </p:set>
                                  </p:childTnLst>
                                </p:cTn>
                              </p:par>
                              <p:par>
                                <p:cTn id="135" presetID="1" presetClass="exit" presetSubtype="0" fill="hold" nodeType="withEffect">
                                  <p:stCondLst>
                                    <p:cond delay="0"/>
                                  </p:stCondLst>
                                  <p:childTnLst>
                                    <p:set>
                                      <p:cBhvr>
                                        <p:cTn id="136" dur="1" fill="hold">
                                          <p:stCondLst>
                                            <p:cond delay="0"/>
                                          </p:stCondLst>
                                        </p:cTn>
                                        <p:tgtEl>
                                          <p:spTgt spid="148"/>
                                        </p:tgtEl>
                                        <p:attrNameLst>
                                          <p:attrName>style.visibility</p:attrName>
                                        </p:attrNameLst>
                                      </p:cBhvr>
                                      <p:to>
                                        <p:strVal val="hidden"/>
                                      </p:to>
                                    </p:set>
                                  </p:childTnLst>
                                </p:cTn>
                              </p:par>
                              <p:par>
                                <p:cTn id="137" presetID="22" presetClass="entr" presetSubtype="4" fill="hold" nodeType="withEffect">
                                  <p:stCondLst>
                                    <p:cond delay="0"/>
                                  </p:stCondLst>
                                  <p:childTnLst>
                                    <p:set>
                                      <p:cBhvr>
                                        <p:cTn id="138" dur="1" fill="hold">
                                          <p:stCondLst>
                                            <p:cond delay="0"/>
                                          </p:stCondLst>
                                        </p:cTn>
                                        <p:tgtEl>
                                          <p:spTgt spid="151"/>
                                        </p:tgtEl>
                                        <p:attrNameLst>
                                          <p:attrName>style.visibility</p:attrName>
                                        </p:attrNameLst>
                                      </p:cBhvr>
                                      <p:to>
                                        <p:strVal val="visible"/>
                                      </p:to>
                                    </p:set>
                                    <p:animEffect transition="in" filter="wipe(down)">
                                      <p:cBhvr>
                                        <p:cTn id="139" dur="500"/>
                                        <p:tgtEl>
                                          <p:spTgt spid="151"/>
                                        </p:tgtEl>
                                      </p:cBhvr>
                                    </p:animEffect>
                                  </p:childTnLst>
                                </p:cTn>
                              </p:par>
                            </p:childTnLst>
                          </p:cTn>
                        </p:par>
                      </p:childTnLst>
                    </p:cTn>
                  </p:par>
                </p:childTnLst>
              </p:cTn>
              <p:nextCondLst>
                <p:cond evt="onClick" delay="0">
                  <p:tgtEl>
                    <p:spTgt spid="123"/>
                  </p:tgtEl>
                </p:cond>
              </p:nextCondLst>
            </p:seq>
          </p:childTnLst>
        </p:cTn>
      </p:par>
    </p:tnLst>
    <p:bldLst>
      <p:bldP spid="7" grpId="0" animBg="1"/>
      <p:bldP spid="125" grpId="0" animBg="1"/>
      <p:bldP spid="4" grpId="0" animBg="1"/>
      <p:bldP spid="4" grpId="1" animBg="1"/>
      <p:bldP spid="83" grpId="0" animBg="1"/>
      <p:bldP spid="131" grpId="0" animBg="1"/>
      <p:bldP spid="131" grpId="1" animBg="1"/>
      <p:bldP spid="131" grpId="2" animBg="1"/>
      <p:bldP spid="131" grpId="3" animBg="1"/>
      <p:bldP spid="134" grpId="0" animBg="1"/>
      <p:bldP spid="134" grpId="1" animBg="1"/>
      <p:bldP spid="134" grpId="2" animBg="1"/>
      <p:bldP spid="134" grpId="3" animBg="1"/>
      <p:bldP spid="132" grpId="0" animBg="1"/>
      <p:bldP spid="132" grpId="1" animBg="1"/>
      <p:bldP spid="132" grpId="2" animBg="1"/>
      <p:bldP spid="132" grpId="3" animBg="1"/>
      <p:bldP spid="126" grpId="0"/>
      <p:bldP spid="153" grpId="0" animBg="1"/>
      <p:bldP spid="153" grpId="1" animBg="1"/>
      <p:bldP spid="155"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4" name="DUMMY"/>
          <p:cNvSpPr/>
          <p:nvPr/>
        </p:nvSpPr>
        <p:spPr>
          <a:xfrm>
            <a:off x="1471419" y="1179683"/>
            <a:ext cx="78602" cy="4666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BG"/>
          <p:cNvGrpSpPr/>
          <p:nvPr/>
        </p:nvGrpSpPr>
        <p:grpSpPr>
          <a:xfrm>
            <a:off x="543750" y="838999"/>
            <a:ext cx="8056493" cy="5534505"/>
            <a:chOff x="543750" y="838999"/>
            <a:chExt cx="8056493" cy="5534505"/>
          </a:xfrm>
          <a:solidFill>
            <a:schemeClr val="bg1"/>
          </a:solidFill>
        </p:grpSpPr>
        <p:grpSp>
          <p:nvGrpSpPr>
            <p:cNvPr id="23" name="Group 22"/>
            <p:cNvGrpSpPr/>
            <p:nvPr/>
          </p:nvGrpSpPr>
          <p:grpSpPr>
            <a:xfrm>
              <a:off x="543753" y="838999"/>
              <a:ext cx="8056489" cy="5008128"/>
              <a:chOff x="543751" y="838999"/>
              <a:chExt cx="8056491" cy="5008128"/>
            </a:xfrm>
            <a:grpFill/>
          </p:grpSpPr>
          <p:sp>
            <p:nvSpPr>
              <p:cNvPr id="24" name="Rectangle 23"/>
              <p:cNvSpPr/>
              <p:nvPr/>
            </p:nvSpPr>
            <p:spPr>
              <a:xfrm>
                <a:off x="543753" y="838999"/>
                <a:ext cx="8056489" cy="5008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543751" y="1253999"/>
                <a:ext cx="1522268" cy="765045"/>
                <a:chOff x="543751" y="1469990"/>
                <a:chExt cx="1043302" cy="524332"/>
              </a:xfrm>
              <a:grpFill/>
            </p:grpSpPr>
            <p:sp>
              <p:nvSpPr>
                <p:cNvPr id="26" name="Right Triangle 25"/>
                <p:cNvSpPr/>
                <p:nvPr/>
              </p:nvSpPr>
              <p:spPr>
                <a:xfrm rot="54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Triangle 26"/>
                <p:cNvSpPr/>
                <p:nvPr/>
              </p:nvSpPr>
              <p:spPr>
                <a:xfrm rot="162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Triangle 27"/>
                <p:cNvSpPr/>
                <p:nvPr/>
              </p:nvSpPr>
              <p:spPr>
                <a:xfrm rot="5400000">
                  <a:off x="1065402" y="1472671"/>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 name="Right Triangle 11"/>
            <p:cNvSpPr/>
            <p:nvPr/>
          </p:nvSpPr>
          <p:spPr>
            <a:xfrm>
              <a:off x="543752" y="4752882"/>
              <a:ext cx="891497" cy="891497"/>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Triangle 34"/>
            <p:cNvSpPr/>
            <p:nvPr/>
          </p:nvSpPr>
          <p:spPr>
            <a:xfrm rot="10800000">
              <a:off x="543750" y="4669989"/>
              <a:ext cx="528641" cy="52864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543754" y="5648290"/>
              <a:ext cx="8056489" cy="725214"/>
            </a:xfrm>
            <a:custGeom>
              <a:avLst/>
              <a:gdLst>
                <a:gd name="connsiteX0" fmla="*/ 0 w 8177860"/>
                <a:gd name="connsiteY0" fmla="*/ 0 h 725214"/>
                <a:gd name="connsiteX1" fmla="*/ 120871 w 8177860"/>
                <a:gd name="connsiteY1" fmla="*/ 0 h 725214"/>
                <a:gd name="connsiteX2" fmla="*/ 8056989 w 8177860"/>
                <a:gd name="connsiteY2" fmla="*/ 0 h 725214"/>
                <a:gd name="connsiteX3" fmla="*/ 8177860 w 8177860"/>
                <a:gd name="connsiteY3" fmla="*/ 0 h 725214"/>
                <a:gd name="connsiteX4" fmla="*/ 8177860 w 8177860"/>
                <a:gd name="connsiteY4" fmla="*/ 120871 h 725214"/>
                <a:gd name="connsiteX5" fmla="*/ 8177860 w 8177860"/>
                <a:gd name="connsiteY5" fmla="*/ 198317 h 725214"/>
                <a:gd name="connsiteX6" fmla="*/ 8177860 w 8177860"/>
                <a:gd name="connsiteY6" fmla="*/ 604343 h 725214"/>
                <a:gd name="connsiteX7" fmla="*/ 8056989 w 8177860"/>
                <a:gd name="connsiteY7" fmla="*/ 725214 h 725214"/>
                <a:gd name="connsiteX8" fmla="*/ 120871 w 8177860"/>
                <a:gd name="connsiteY8" fmla="*/ 725214 h 725214"/>
                <a:gd name="connsiteX9" fmla="*/ 0 w 8177860"/>
                <a:gd name="connsiteY9" fmla="*/ 604343 h 725214"/>
                <a:gd name="connsiteX10" fmla="*/ 0 w 8177860"/>
                <a:gd name="connsiteY10" fmla="*/ 198317 h 725214"/>
                <a:gd name="connsiteX11" fmla="*/ 0 w 8177860"/>
                <a:gd name="connsiteY11" fmla="*/ 120871 h 725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77860" h="725214">
                  <a:moveTo>
                    <a:pt x="0" y="0"/>
                  </a:moveTo>
                  <a:lnTo>
                    <a:pt x="120871" y="0"/>
                  </a:lnTo>
                  <a:lnTo>
                    <a:pt x="8056989" y="0"/>
                  </a:lnTo>
                  <a:lnTo>
                    <a:pt x="8177860" y="0"/>
                  </a:lnTo>
                  <a:lnTo>
                    <a:pt x="8177860" y="120871"/>
                  </a:lnTo>
                  <a:lnTo>
                    <a:pt x="8177860" y="198317"/>
                  </a:lnTo>
                  <a:lnTo>
                    <a:pt x="8177860" y="604343"/>
                  </a:lnTo>
                  <a:cubicBezTo>
                    <a:pt x="8177860" y="671098"/>
                    <a:pt x="8123744" y="725214"/>
                    <a:pt x="8056989" y="725214"/>
                  </a:cubicBezTo>
                  <a:lnTo>
                    <a:pt x="120871" y="725214"/>
                  </a:lnTo>
                  <a:cubicBezTo>
                    <a:pt x="54116" y="725214"/>
                    <a:pt x="0" y="671098"/>
                    <a:pt x="0" y="604343"/>
                  </a:cubicBezTo>
                  <a:lnTo>
                    <a:pt x="0" y="198317"/>
                  </a:lnTo>
                  <a:lnTo>
                    <a:pt x="0" y="120871"/>
                  </a:ln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TITLE"/>
          <p:cNvGrpSpPr/>
          <p:nvPr/>
        </p:nvGrpSpPr>
        <p:grpSpPr>
          <a:xfrm>
            <a:off x="543755" y="478894"/>
            <a:ext cx="8056489" cy="994306"/>
            <a:chOff x="543755" y="478894"/>
            <a:chExt cx="8056489" cy="994306"/>
          </a:xfrm>
        </p:grpSpPr>
        <p:sp>
          <p:nvSpPr>
            <p:cNvPr id="55" name="TITLE"/>
            <p:cNvSpPr/>
            <p:nvPr/>
          </p:nvSpPr>
          <p:spPr>
            <a:xfrm>
              <a:off x="543755" y="478894"/>
              <a:ext cx="8056489" cy="994306"/>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ITLE"/>
            <p:cNvSpPr txBox="1">
              <a:spLocks/>
            </p:cNvSpPr>
            <p:nvPr/>
          </p:nvSpPr>
          <p:spPr>
            <a:xfrm>
              <a:off x="543756" y="478894"/>
              <a:ext cx="805648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3600" i="1" dirty="0">
                  <a:solidFill>
                    <a:schemeClr val="bg1"/>
                  </a:solidFill>
                  <a:latin typeface="+mn-lt"/>
                </a:rPr>
                <a:t>Bird</a:t>
              </a:r>
              <a:endParaRPr lang="en-GB" sz="3600" i="1" dirty="0">
                <a:solidFill>
                  <a:schemeClr val="bg1"/>
                </a:solidFill>
                <a:latin typeface="+mn-lt"/>
              </a:endParaRPr>
            </a:p>
          </p:txBody>
        </p:sp>
      </p:grpSp>
      <p:sp>
        <p:nvSpPr>
          <p:cNvPr id="54" name="TITLE"/>
          <p:cNvSpPr/>
          <p:nvPr/>
        </p:nvSpPr>
        <p:spPr>
          <a:xfrm>
            <a:off x="618521" y="550258"/>
            <a:ext cx="7906959" cy="848368"/>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43749" y="3639823"/>
            <a:ext cx="8056493" cy="2004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Rectangle 124"/>
          <p:cNvSpPr/>
          <p:nvPr/>
        </p:nvSpPr>
        <p:spPr>
          <a:xfrm>
            <a:off x="543749" y="1473200"/>
            <a:ext cx="8056493" cy="1173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TextBox 151"/>
          <p:cNvSpPr txBox="1"/>
          <p:nvPr/>
        </p:nvSpPr>
        <p:spPr>
          <a:xfrm>
            <a:off x="2950540" y="6051532"/>
            <a:ext cx="3348071" cy="338554"/>
          </a:xfrm>
          <a:prstGeom prst="rect">
            <a:avLst/>
          </a:prstGeom>
          <a:noFill/>
        </p:spPr>
        <p:txBody>
          <a:bodyPr wrap="square" rtlCol="0">
            <a:spAutoFit/>
          </a:bodyPr>
          <a:lstStyle/>
          <a:p>
            <a:pPr algn="ctr"/>
            <a:r>
              <a:rPr lang="en-GB" sz="800" dirty="0">
                <a:solidFill>
                  <a:schemeClr val="bg1"/>
                </a:solidFill>
                <a:latin typeface="Twinkl" pitchFamily="2" charset="0"/>
              </a:rPr>
              <a:t>Bird</a:t>
            </a:r>
          </a:p>
          <a:p>
            <a:pPr algn="ctr"/>
            <a:r>
              <a:rPr lang="en-GB" sz="800" dirty="0">
                <a:solidFill>
                  <a:schemeClr val="bg1"/>
                </a:solidFill>
                <a:latin typeface="Twinkl" pitchFamily="2" charset="0"/>
              </a:rPr>
              <a:t>Copyright © Sam Usher 2020</a:t>
            </a:r>
          </a:p>
        </p:txBody>
      </p:sp>
      <p:pic>
        <p:nvPicPr>
          <p:cNvPr id="68" name="IM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82133" y="1531220"/>
            <a:ext cx="2778806" cy="4056499"/>
          </a:xfrm>
          <a:prstGeom prst="rect">
            <a:avLst/>
          </a:prstGeom>
        </p:spPr>
      </p:pic>
      <p:sp>
        <p:nvSpPr>
          <p:cNvPr id="70" name="NEXT BUTTON">
            <a:hlinkClick r:id="" action="ppaction://hlinkshowjump?jump=previousslide"/>
          </p:cNvPr>
          <p:cNvSpPr/>
          <p:nvPr/>
        </p:nvSpPr>
        <p:spPr>
          <a:xfrm>
            <a:off x="6843327" y="5724826"/>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Zoom Out</a:t>
            </a:r>
            <a:endParaRPr lang="en-GB" b="1" dirty="0">
              <a:solidFill>
                <a:srgbClr val="C3AE55"/>
              </a:solidFill>
            </a:endParaRPr>
          </a:p>
        </p:txBody>
      </p:sp>
      <p:sp>
        <p:nvSpPr>
          <p:cNvPr id="29" name="NEXT BUTTON">
            <a:hlinkClick r:id="rId3" action="ppaction://hlinksldjump"/>
          </p:cNvPr>
          <p:cNvSpPr/>
          <p:nvPr/>
        </p:nvSpPr>
        <p:spPr>
          <a:xfrm>
            <a:off x="618521" y="5724827"/>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Back to Menu</a:t>
            </a:r>
            <a:endParaRPr lang="en-GB" b="1" dirty="0">
              <a:solidFill>
                <a:srgbClr val="C3AE55"/>
              </a:solidFill>
            </a:endParaRPr>
          </a:p>
        </p:txBody>
      </p:sp>
      <p:sp>
        <p:nvSpPr>
          <p:cNvPr id="32" name="Zoom Out">
            <a:hlinkClick r:id="" action="ppaction://hlinkshowjump?jump=lastslideviewed"/>
          </p:cNvPr>
          <p:cNvSpPr/>
          <p:nvPr/>
        </p:nvSpPr>
        <p:spPr>
          <a:xfrm>
            <a:off x="5736305" y="1596159"/>
            <a:ext cx="238794" cy="238794"/>
          </a:xfrm>
          <a:custGeom>
            <a:avLst/>
            <a:gdLst>
              <a:gd name="connsiteX0" fmla="*/ 35111 w 238794"/>
              <a:gd name="connsiteY0" fmla="*/ 94859 h 238794"/>
              <a:gd name="connsiteX1" fmla="*/ 35111 w 238794"/>
              <a:gd name="connsiteY1" fmla="*/ 140578 h 238794"/>
              <a:gd name="connsiteX2" fmla="*/ 208457 w 238794"/>
              <a:gd name="connsiteY2" fmla="*/ 140578 h 238794"/>
              <a:gd name="connsiteX3" fmla="*/ 208457 w 238794"/>
              <a:gd name="connsiteY3" fmla="*/ 94859 h 238794"/>
              <a:gd name="connsiteX4" fmla="*/ 119397 w 238794"/>
              <a:gd name="connsiteY4" fmla="*/ 0 h 238794"/>
              <a:gd name="connsiteX5" fmla="*/ 238794 w 238794"/>
              <a:gd name="connsiteY5" fmla="*/ 119397 h 238794"/>
              <a:gd name="connsiteX6" fmla="*/ 119397 w 238794"/>
              <a:gd name="connsiteY6" fmla="*/ 238794 h 238794"/>
              <a:gd name="connsiteX7" fmla="*/ 0 w 238794"/>
              <a:gd name="connsiteY7" fmla="*/ 119397 h 238794"/>
              <a:gd name="connsiteX8" fmla="*/ 119397 w 238794"/>
              <a:gd name="connsiteY8" fmla="*/ 0 h 238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794" h="238794">
                <a:moveTo>
                  <a:pt x="35111" y="94859"/>
                </a:moveTo>
                <a:lnTo>
                  <a:pt x="35111" y="140578"/>
                </a:lnTo>
                <a:lnTo>
                  <a:pt x="208457" y="140578"/>
                </a:lnTo>
                <a:lnTo>
                  <a:pt x="208457" y="94859"/>
                </a:lnTo>
                <a:close/>
                <a:moveTo>
                  <a:pt x="119397" y="0"/>
                </a:moveTo>
                <a:cubicBezTo>
                  <a:pt x="185338" y="0"/>
                  <a:pt x="238794" y="53456"/>
                  <a:pt x="238794" y="119397"/>
                </a:cubicBezTo>
                <a:cubicBezTo>
                  <a:pt x="238794" y="185338"/>
                  <a:pt x="185338" y="238794"/>
                  <a:pt x="119397" y="238794"/>
                </a:cubicBezTo>
                <a:cubicBezTo>
                  <a:pt x="53456" y="238794"/>
                  <a:pt x="0" y="185338"/>
                  <a:pt x="0" y="119397"/>
                </a:cubicBezTo>
                <a:cubicBezTo>
                  <a:pt x="0" y="53456"/>
                  <a:pt x="53456" y="0"/>
                  <a:pt x="119397" y="0"/>
                </a:cubicBezTo>
                <a:close/>
              </a:path>
            </a:pathLst>
          </a:cu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85197865"/>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500"/>
                                        <p:tgtEl>
                                          <p:spTgt spid="125"/>
                                        </p:tgtEl>
                                      </p:cBhvr>
                                    </p:animEffect>
                                  </p:childTnLst>
                                </p:cTn>
                              </p:par>
                              <p:par>
                                <p:cTn id="8" presetID="10" presetClass="entr" presetSubtype="0" fill="hold"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fade">
                                      <p:cBhvr>
                                        <p:cTn id="10"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154"/>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154"/>
                  </p:tgtEl>
                </p:cond>
              </p:nextCondLst>
            </p:seq>
          </p:childTnLst>
        </p:cTn>
      </p:par>
    </p:tnLst>
    <p:bldLst>
      <p:bldP spid="7" grpId="0" animBg="1"/>
      <p:bldP spid="1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DUMMY"/>
          <p:cNvSpPr/>
          <p:nvPr/>
        </p:nvSpPr>
        <p:spPr>
          <a:xfrm>
            <a:off x="1471419" y="1179683"/>
            <a:ext cx="78602" cy="4666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BG"/>
          <p:cNvGrpSpPr/>
          <p:nvPr/>
        </p:nvGrpSpPr>
        <p:grpSpPr>
          <a:xfrm>
            <a:off x="543750" y="838999"/>
            <a:ext cx="8056493" cy="5534505"/>
            <a:chOff x="543750" y="838999"/>
            <a:chExt cx="8056493" cy="5534505"/>
          </a:xfrm>
          <a:solidFill>
            <a:srgbClr val="ECD56B"/>
          </a:solidFill>
        </p:grpSpPr>
        <p:grpSp>
          <p:nvGrpSpPr>
            <p:cNvPr id="23" name="Group 22"/>
            <p:cNvGrpSpPr/>
            <p:nvPr/>
          </p:nvGrpSpPr>
          <p:grpSpPr>
            <a:xfrm>
              <a:off x="543753" y="838999"/>
              <a:ext cx="8056489" cy="5008128"/>
              <a:chOff x="543751" y="838999"/>
              <a:chExt cx="8056491" cy="5008128"/>
            </a:xfrm>
            <a:grpFill/>
          </p:grpSpPr>
          <p:sp>
            <p:nvSpPr>
              <p:cNvPr id="24" name="Rectangle 23"/>
              <p:cNvSpPr/>
              <p:nvPr/>
            </p:nvSpPr>
            <p:spPr>
              <a:xfrm>
                <a:off x="543753" y="838999"/>
                <a:ext cx="8056489" cy="5008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543751" y="1253999"/>
                <a:ext cx="1522268" cy="765045"/>
                <a:chOff x="543751" y="1469990"/>
                <a:chExt cx="1043302" cy="524332"/>
              </a:xfrm>
              <a:grpFill/>
            </p:grpSpPr>
            <p:sp>
              <p:nvSpPr>
                <p:cNvPr id="26" name="Right Triangle 25"/>
                <p:cNvSpPr/>
                <p:nvPr/>
              </p:nvSpPr>
              <p:spPr>
                <a:xfrm rot="54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Triangle 26"/>
                <p:cNvSpPr/>
                <p:nvPr/>
              </p:nvSpPr>
              <p:spPr>
                <a:xfrm rot="162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Triangle 27"/>
                <p:cNvSpPr/>
                <p:nvPr/>
              </p:nvSpPr>
              <p:spPr>
                <a:xfrm rot="5400000">
                  <a:off x="1065402" y="1472671"/>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 name="Right Triangle 11"/>
            <p:cNvSpPr/>
            <p:nvPr/>
          </p:nvSpPr>
          <p:spPr>
            <a:xfrm>
              <a:off x="543752" y="4752882"/>
              <a:ext cx="891497" cy="891497"/>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Triangle 34"/>
            <p:cNvSpPr/>
            <p:nvPr/>
          </p:nvSpPr>
          <p:spPr>
            <a:xfrm rot="10800000">
              <a:off x="543750" y="4669989"/>
              <a:ext cx="528641" cy="52864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543754" y="5648290"/>
              <a:ext cx="8056489" cy="725214"/>
            </a:xfrm>
            <a:custGeom>
              <a:avLst/>
              <a:gdLst>
                <a:gd name="connsiteX0" fmla="*/ 0 w 8177860"/>
                <a:gd name="connsiteY0" fmla="*/ 0 h 725214"/>
                <a:gd name="connsiteX1" fmla="*/ 120871 w 8177860"/>
                <a:gd name="connsiteY1" fmla="*/ 0 h 725214"/>
                <a:gd name="connsiteX2" fmla="*/ 8056989 w 8177860"/>
                <a:gd name="connsiteY2" fmla="*/ 0 h 725214"/>
                <a:gd name="connsiteX3" fmla="*/ 8177860 w 8177860"/>
                <a:gd name="connsiteY3" fmla="*/ 0 h 725214"/>
                <a:gd name="connsiteX4" fmla="*/ 8177860 w 8177860"/>
                <a:gd name="connsiteY4" fmla="*/ 120871 h 725214"/>
                <a:gd name="connsiteX5" fmla="*/ 8177860 w 8177860"/>
                <a:gd name="connsiteY5" fmla="*/ 198317 h 725214"/>
                <a:gd name="connsiteX6" fmla="*/ 8177860 w 8177860"/>
                <a:gd name="connsiteY6" fmla="*/ 604343 h 725214"/>
                <a:gd name="connsiteX7" fmla="*/ 8056989 w 8177860"/>
                <a:gd name="connsiteY7" fmla="*/ 725214 h 725214"/>
                <a:gd name="connsiteX8" fmla="*/ 120871 w 8177860"/>
                <a:gd name="connsiteY8" fmla="*/ 725214 h 725214"/>
                <a:gd name="connsiteX9" fmla="*/ 0 w 8177860"/>
                <a:gd name="connsiteY9" fmla="*/ 604343 h 725214"/>
                <a:gd name="connsiteX10" fmla="*/ 0 w 8177860"/>
                <a:gd name="connsiteY10" fmla="*/ 198317 h 725214"/>
                <a:gd name="connsiteX11" fmla="*/ 0 w 8177860"/>
                <a:gd name="connsiteY11" fmla="*/ 120871 h 725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77860" h="725214">
                  <a:moveTo>
                    <a:pt x="0" y="0"/>
                  </a:moveTo>
                  <a:lnTo>
                    <a:pt x="120871" y="0"/>
                  </a:lnTo>
                  <a:lnTo>
                    <a:pt x="8056989" y="0"/>
                  </a:lnTo>
                  <a:lnTo>
                    <a:pt x="8177860" y="0"/>
                  </a:lnTo>
                  <a:lnTo>
                    <a:pt x="8177860" y="120871"/>
                  </a:lnTo>
                  <a:lnTo>
                    <a:pt x="8177860" y="198317"/>
                  </a:lnTo>
                  <a:lnTo>
                    <a:pt x="8177860" y="604343"/>
                  </a:lnTo>
                  <a:cubicBezTo>
                    <a:pt x="8177860" y="671098"/>
                    <a:pt x="8123744" y="725214"/>
                    <a:pt x="8056989" y="725214"/>
                  </a:cubicBezTo>
                  <a:lnTo>
                    <a:pt x="120871" y="725214"/>
                  </a:lnTo>
                  <a:cubicBezTo>
                    <a:pt x="54116" y="725214"/>
                    <a:pt x="0" y="671098"/>
                    <a:pt x="0" y="604343"/>
                  </a:cubicBezTo>
                  <a:lnTo>
                    <a:pt x="0" y="198317"/>
                  </a:lnTo>
                  <a:lnTo>
                    <a:pt x="0" y="120871"/>
                  </a:lnTo>
                  <a:close/>
                </a:path>
              </a:pathLst>
            </a:cu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TITLE"/>
          <p:cNvGrpSpPr/>
          <p:nvPr/>
        </p:nvGrpSpPr>
        <p:grpSpPr>
          <a:xfrm>
            <a:off x="543755" y="478894"/>
            <a:ext cx="8056489" cy="994306"/>
            <a:chOff x="543755" y="478894"/>
            <a:chExt cx="8056489" cy="994306"/>
          </a:xfrm>
        </p:grpSpPr>
        <p:sp>
          <p:nvSpPr>
            <p:cNvPr id="55" name="TITLE"/>
            <p:cNvSpPr/>
            <p:nvPr/>
          </p:nvSpPr>
          <p:spPr>
            <a:xfrm>
              <a:off x="543755" y="478894"/>
              <a:ext cx="8056489" cy="994306"/>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ITLE"/>
            <p:cNvSpPr txBox="1">
              <a:spLocks/>
            </p:cNvSpPr>
            <p:nvPr/>
          </p:nvSpPr>
          <p:spPr>
            <a:xfrm>
              <a:off x="543756" y="478894"/>
              <a:ext cx="8056488" cy="994306"/>
            </a:xfrm>
            <a:prstGeom prst="roundRect">
              <a:avLst>
                <a:gd name="adj" fmla="val 9641"/>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3600" i="1" dirty="0">
                  <a:solidFill>
                    <a:schemeClr val="bg1"/>
                  </a:solidFill>
                  <a:latin typeface="+mn-lt"/>
                </a:rPr>
                <a:t>Bird</a:t>
              </a:r>
              <a:r>
                <a:rPr lang="en-US" sz="3600" dirty="0">
                  <a:solidFill>
                    <a:schemeClr val="bg1"/>
                  </a:solidFill>
                  <a:latin typeface="+mn-lt"/>
                </a:rPr>
                <a:t> </a:t>
              </a:r>
              <a:r>
                <a:rPr lang="en-US" sz="3600" b="0" dirty="0">
                  <a:solidFill>
                    <a:schemeClr val="bg1"/>
                  </a:solidFill>
                  <a:latin typeface="+mn-lt"/>
                </a:rPr>
                <a:t>Example Answers</a:t>
              </a:r>
              <a:endParaRPr lang="en-GB" sz="3600" b="0" dirty="0">
                <a:solidFill>
                  <a:schemeClr val="bg1"/>
                </a:solidFill>
                <a:latin typeface="+mn-lt"/>
              </a:endParaRPr>
            </a:p>
          </p:txBody>
        </p:sp>
      </p:grpSp>
      <p:sp>
        <p:nvSpPr>
          <p:cNvPr id="54" name="TITLE"/>
          <p:cNvSpPr/>
          <p:nvPr/>
        </p:nvSpPr>
        <p:spPr>
          <a:xfrm>
            <a:off x="618521" y="550258"/>
            <a:ext cx="7906959" cy="848368"/>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43749" y="3639823"/>
            <a:ext cx="8056493" cy="2004556"/>
          </a:xfrm>
          <a:prstGeom prst="rect">
            <a:avLst/>
          </a:prstGeom>
          <a:solidFill>
            <a:srgbClr val="C3AE55">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Rectangle 124"/>
          <p:cNvSpPr/>
          <p:nvPr/>
        </p:nvSpPr>
        <p:spPr>
          <a:xfrm>
            <a:off x="543749" y="1473200"/>
            <a:ext cx="8056493" cy="1173181"/>
          </a:xfrm>
          <a:prstGeom prst="rect">
            <a:avLst/>
          </a:pr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TextBox 151"/>
          <p:cNvSpPr txBox="1"/>
          <p:nvPr/>
        </p:nvSpPr>
        <p:spPr>
          <a:xfrm>
            <a:off x="2950540" y="6051532"/>
            <a:ext cx="3348071" cy="307777"/>
          </a:xfrm>
          <a:prstGeom prst="rect">
            <a:avLst/>
          </a:prstGeom>
          <a:noFill/>
        </p:spPr>
        <p:txBody>
          <a:bodyPr wrap="square" rtlCol="0">
            <a:spAutoFit/>
          </a:bodyPr>
          <a:lstStyle/>
          <a:p>
            <a:pPr algn="ctr"/>
            <a:r>
              <a:rPr lang="en-GB" sz="700" dirty="0">
                <a:solidFill>
                  <a:schemeClr val="bg1"/>
                </a:solidFill>
                <a:latin typeface="Twinkl" pitchFamily="2" charset="0"/>
              </a:rPr>
              <a:t>Bird</a:t>
            </a:r>
          </a:p>
          <a:p>
            <a:pPr algn="ctr"/>
            <a:r>
              <a:rPr lang="en-GB" sz="700" dirty="0">
                <a:solidFill>
                  <a:schemeClr val="bg1"/>
                </a:solidFill>
                <a:latin typeface="Twinkl" pitchFamily="2" charset="0"/>
              </a:rPr>
              <a:t>Copyright © Sam Usher 2020</a:t>
            </a:r>
          </a:p>
        </p:txBody>
      </p:sp>
      <p:sp>
        <p:nvSpPr>
          <p:cNvPr id="126" name="Selection Container"/>
          <p:cNvSpPr/>
          <p:nvPr/>
        </p:nvSpPr>
        <p:spPr>
          <a:xfrm>
            <a:off x="4261607" y="3699372"/>
            <a:ext cx="4204644" cy="1854104"/>
          </a:xfrm>
          <a:prstGeom prst="roundRect">
            <a:avLst>
              <a:gd name="adj" fmla="val 769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90000"/>
                  <a:lumOff val="10000"/>
                </a:schemeClr>
              </a:solidFill>
            </a:endParaRPr>
          </a:p>
        </p:txBody>
      </p:sp>
      <p:cxnSp>
        <p:nvCxnSpPr>
          <p:cNvPr id="136" name="Straight Connector 135"/>
          <p:cNvCxnSpPr/>
          <p:nvPr/>
        </p:nvCxnSpPr>
        <p:spPr>
          <a:xfrm>
            <a:off x="4261607" y="4305106"/>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p:nvPr/>
        </p:nvCxnSpPr>
        <p:spPr>
          <a:xfrm>
            <a:off x="4261607" y="4935679"/>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8" name="[SELECT] VICTOR"/>
          <p:cNvSpPr/>
          <p:nvPr/>
        </p:nvSpPr>
        <p:spPr>
          <a:xfrm>
            <a:off x="4261607" y="3699373"/>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D81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SELECT] IGGY"/>
          <p:cNvSpPr/>
          <p:nvPr/>
        </p:nvSpPr>
        <p:spPr>
          <a:xfrm>
            <a:off x="4258040" y="4312328"/>
            <a:ext cx="4206169" cy="621981"/>
          </a:xfrm>
          <a:prstGeom prst="rect">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SELECT] SHEBA"/>
          <p:cNvSpPr/>
          <p:nvPr/>
        </p:nvSpPr>
        <p:spPr>
          <a:xfrm rot="10800000">
            <a:off x="4259566" y="4934309"/>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1" name="VOCABULARY VICTOR"/>
          <p:cNvGrpSpPr/>
          <p:nvPr/>
        </p:nvGrpSpPr>
        <p:grpSpPr>
          <a:xfrm>
            <a:off x="4400103" y="3751470"/>
            <a:ext cx="4066912" cy="464651"/>
            <a:chOff x="4400103" y="3751470"/>
            <a:chExt cx="4066912" cy="464651"/>
          </a:xfrm>
        </p:grpSpPr>
        <p:sp>
          <p:nvSpPr>
            <p:cNvPr id="142" name="TextBox 141"/>
            <p:cNvSpPr txBox="1"/>
            <p:nvPr/>
          </p:nvSpPr>
          <p:spPr>
            <a:xfrm>
              <a:off x="4928691" y="3827183"/>
              <a:ext cx="3538324" cy="369332"/>
            </a:xfrm>
            <a:prstGeom prst="rect">
              <a:avLst/>
            </a:prstGeom>
            <a:noFill/>
          </p:spPr>
          <p:txBody>
            <a:bodyPr wrap="square" rtlCol="0">
              <a:spAutoFit/>
            </a:bodyPr>
            <a:lstStyle/>
            <a:p>
              <a:r>
                <a:rPr lang="en-GB" b="1" spc="-30" dirty="0"/>
                <a:t>Vocabulary Victor’s </a:t>
              </a:r>
              <a:r>
                <a:rPr lang="en-GB" sz="1600" spc="-30" dirty="0">
                  <a:solidFill>
                    <a:schemeClr val="bg1">
                      <a:lumMod val="85000"/>
                    </a:schemeClr>
                  </a:solidFill>
                </a:rPr>
                <a:t>answer is…</a:t>
              </a:r>
              <a:endParaRPr lang="en-GB" spc="-30" dirty="0">
                <a:solidFill>
                  <a:schemeClr val="bg1">
                    <a:lumMod val="85000"/>
                  </a:schemeClr>
                </a:solidFill>
              </a:endParaRPr>
            </a:p>
          </p:txBody>
        </p:sp>
        <p:grpSp>
          <p:nvGrpSpPr>
            <p:cNvPr id="143" name="Group 142"/>
            <p:cNvGrpSpPr/>
            <p:nvPr/>
          </p:nvGrpSpPr>
          <p:grpSpPr>
            <a:xfrm>
              <a:off x="4400103" y="3751470"/>
              <a:ext cx="496705" cy="464651"/>
              <a:chOff x="2593933" y="2798491"/>
              <a:chExt cx="496705" cy="464651"/>
            </a:xfrm>
          </p:grpSpPr>
          <p:sp>
            <p:nvSpPr>
              <p:cNvPr id="144" name="Rounded Rectangle 143"/>
              <p:cNvSpPr/>
              <p:nvPr/>
            </p:nvSpPr>
            <p:spPr>
              <a:xfrm>
                <a:off x="2596861" y="2862246"/>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5" name="Picture 144"/>
              <p:cNvPicPr>
                <a:picLocks noChangeAspect="1"/>
              </p:cNvPicPr>
              <p:nvPr/>
            </p:nvPicPr>
            <p:blipFill rotWithShape="1">
              <a:blip r:embed="rId2" cstate="print">
                <a:extLst>
                  <a:ext uri="{28A0092B-C50C-407E-A947-70E740481C1C}">
                    <a14:useLocalDpi xmlns:a14="http://schemas.microsoft.com/office/drawing/2010/main"/>
                  </a:ext>
                </a:extLst>
              </a:blip>
              <a:srcRect l="17950" r="30923" b="69336"/>
              <a:stretch/>
            </p:blipFill>
            <p:spPr>
              <a:xfrm>
                <a:off x="2593933" y="2798491"/>
                <a:ext cx="496705" cy="462733"/>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nvGrpSpPr>
          <p:cNvPr id="146" name="INFERENCE IGGY"/>
          <p:cNvGrpSpPr/>
          <p:nvPr/>
        </p:nvGrpSpPr>
        <p:grpSpPr>
          <a:xfrm>
            <a:off x="4157217" y="4264529"/>
            <a:ext cx="4248021" cy="588143"/>
            <a:chOff x="4157217" y="4264529"/>
            <a:chExt cx="4248021" cy="588143"/>
          </a:xfrm>
        </p:grpSpPr>
        <p:sp>
          <p:nvSpPr>
            <p:cNvPr id="147" name="TextBox 146"/>
            <p:cNvSpPr txBox="1"/>
            <p:nvPr/>
          </p:nvSpPr>
          <p:spPr>
            <a:xfrm>
              <a:off x="4935722" y="4483340"/>
              <a:ext cx="3469516" cy="369332"/>
            </a:xfrm>
            <a:prstGeom prst="rect">
              <a:avLst/>
            </a:prstGeom>
            <a:noFill/>
          </p:spPr>
          <p:txBody>
            <a:bodyPr wrap="square" rtlCol="0">
              <a:spAutoFit/>
            </a:bodyPr>
            <a:lstStyle/>
            <a:p>
              <a:r>
                <a:rPr lang="en-GB" b="1" spc="-30" dirty="0"/>
                <a:t>Inference Iggy’s </a:t>
              </a:r>
              <a:r>
                <a:rPr lang="en-GB" sz="1600" spc="-30" dirty="0">
                  <a:solidFill>
                    <a:schemeClr val="bg1">
                      <a:lumMod val="85000"/>
                    </a:schemeClr>
                  </a:solidFill>
                </a:rPr>
                <a:t>answer is…</a:t>
              </a:r>
              <a:endParaRPr lang="en-GB" spc="-30" dirty="0">
                <a:solidFill>
                  <a:schemeClr val="bg1">
                    <a:lumMod val="85000"/>
                  </a:schemeClr>
                </a:solidFill>
              </a:endParaRPr>
            </a:p>
          </p:txBody>
        </p:sp>
        <p:grpSp>
          <p:nvGrpSpPr>
            <p:cNvPr id="148" name="Group 147"/>
            <p:cNvGrpSpPr/>
            <p:nvPr/>
          </p:nvGrpSpPr>
          <p:grpSpPr>
            <a:xfrm>
              <a:off x="4157217" y="4264529"/>
              <a:ext cx="727869" cy="582181"/>
              <a:chOff x="2587091" y="2382807"/>
              <a:chExt cx="727869" cy="582181"/>
            </a:xfrm>
          </p:grpSpPr>
          <p:sp>
            <p:nvSpPr>
              <p:cNvPr id="150" name="Rounded Rectangle 149"/>
              <p:cNvSpPr/>
              <p:nvPr/>
            </p:nvSpPr>
            <p:spPr>
              <a:xfrm>
                <a:off x="2831090" y="2564092"/>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1" name="Picture 150"/>
              <p:cNvPicPr>
                <a:picLocks noChangeAspect="1"/>
              </p:cNvPicPr>
              <p:nvPr/>
            </p:nvPicPr>
            <p:blipFill rotWithShape="1">
              <a:blip r:embed="rId3" cstate="print">
                <a:extLst>
                  <a:ext uri="{28A0092B-C50C-407E-A947-70E740481C1C}">
                    <a14:useLocalDpi xmlns:a14="http://schemas.microsoft.com/office/drawing/2010/main"/>
                  </a:ext>
                </a:extLst>
              </a:blip>
              <a:srcRect l="745" t="-1888" r="20771" b="72502"/>
              <a:stretch/>
            </p:blipFill>
            <p:spPr>
              <a:xfrm>
                <a:off x="2587091" y="2382807"/>
                <a:ext cx="727869" cy="575721"/>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nvGrpSpPr>
          <p:cNvPr id="153" name="SUMMARISING SHEBA"/>
          <p:cNvGrpSpPr/>
          <p:nvPr/>
        </p:nvGrpSpPr>
        <p:grpSpPr>
          <a:xfrm>
            <a:off x="4391268" y="4955908"/>
            <a:ext cx="4045229" cy="500754"/>
            <a:chOff x="4391268" y="4955908"/>
            <a:chExt cx="4045229" cy="500754"/>
          </a:xfrm>
        </p:grpSpPr>
        <p:sp>
          <p:nvSpPr>
            <p:cNvPr id="155" name="TextBox 154"/>
            <p:cNvSpPr txBox="1"/>
            <p:nvPr/>
          </p:nvSpPr>
          <p:spPr>
            <a:xfrm>
              <a:off x="4928691" y="5087330"/>
              <a:ext cx="3507806" cy="369332"/>
            </a:xfrm>
            <a:prstGeom prst="rect">
              <a:avLst/>
            </a:prstGeom>
            <a:noFill/>
          </p:spPr>
          <p:txBody>
            <a:bodyPr wrap="square" rtlCol="0">
              <a:spAutoFit/>
            </a:bodyPr>
            <a:lstStyle/>
            <a:p>
              <a:r>
                <a:rPr lang="en-GB" b="1" dirty="0"/>
                <a:t>Summarising Sheba’s </a:t>
              </a:r>
              <a:r>
                <a:rPr lang="en-GB" sz="1600" dirty="0">
                  <a:solidFill>
                    <a:schemeClr val="bg1">
                      <a:lumMod val="85000"/>
                    </a:schemeClr>
                  </a:solidFill>
                </a:rPr>
                <a:t>answer is…</a:t>
              </a:r>
              <a:endParaRPr lang="en-GB" dirty="0">
                <a:solidFill>
                  <a:schemeClr val="bg1">
                    <a:lumMod val="85000"/>
                  </a:schemeClr>
                </a:solidFill>
              </a:endParaRPr>
            </a:p>
          </p:txBody>
        </p:sp>
        <p:grpSp>
          <p:nvGrpSpPr>
            <p:cNvPr id="162" name="Group 161"/>
            <p:cNvGrpSpPr/>
            <p:nvPr/>
          </p:nvGrpSpPr>
          <p:grpSpPr>
            <a:xfrm>
              <a:off x="4391268" y="4955908"/>
              <a:ext cx="469514" cy="477729"/>
              <a:chOff x="2420843" y="2892160"/>
              <a:chExt cx="469514" cy="477729"/>
            </a:xfrm>
          </p:grpSpPr>
          <p:sp>
            <p:nvSpPr>
              <p:cNvPr id="163" name="Rounded Rectangle 162"/>
              <p:cNvSpPr/>
              <p:nvPr/>
            </p:nvSpPr>
            <p:spPr>
              <a:xfrm>
                <a:off x="2420843" y="2968993"/>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4" name="Picture 163"/>
              <p:cNvPicPr>
                <a:picLocks noChangeAspect="1"/>
              </p:cNvPicPr>
              <p:nvPr/>
            </p:nvPicPr>
            <p:blipFill rotWithShape="1">
              <a:blip r:embed="rId4" cstate="print">
                <a:extLst>
                  <a:ext uri="{28A0092B-C50C-407E-A947-70E740481C1C}">
                    <a14:useLocalDpi xmlns:a14="http://schemas.microsoft.com/office/drawing/2010/main"/>
                  </a:ext>
                </a:extLst>
              </a:blip>
              <a:srcRect l="26837" r="25064" b="74387"/>
              <a:stretch/>
            </p:blipFill>
            <p:spPr>
              <a:xfrm>
                <a:off x="2420843" y="2892160"/>
                <a:ext cx="469514" cy="477008"/>
              </a:xfrm>
              <a:custGeom>
                <a:avLst/>
                <a:gdLst>
                  <a:gd name="connsiteX0" fmla="*/ 402697 w 469514"/>
                  <a:gd name="connsiteY0" fmla="*/ 0 h 400896"/>
                  <a:gd name="connsiteX1" fmla="*/ 66817 w 469514"/>
                  <a:gd name="connsiteY1" fmla="*/ 0 h 400896"/>
                  <a:gd name="connsiteX2" fmla="*/ 0 w 469514"/>
                  <a:gd name="connsiteY2" fmla="*/ 66817 h 400896"/>
                  <a:gd name="connsiteX3" fmla="*/ 0 w 469514"/>
                  <a:gd name="connsiteY3" fmla="*/ 334079 h 400896"/>
                  <a:gd name="connsiteX4" fmla="*/ 66817 w 469514"/>
                  <a:gd name="connsiteY4" fmla="*/ 400896 h 400896"/>
                  <a:gd name="connsiteX5" fmla="*/ 402697 w 469514"/>
                  <a:gd name="connsiteY5" fmla="*/ 400896 h 400896"/>
                  <a:gd name="connsiteX6" fmla="*/ 469514 w 469514"/>
                  <a:gd name="connsiteY6" fmla="*/ 334079 h 400896"/>
                  <a:gd name="connsiteX7" fmla="*/ 469514 w 469514"/>
                  <a:gd name="connsiteY7" fmla="*/ 66817 h 400896"/>
                  <a:gd name="connsiteX8" fmla="*/ 40269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402697" y="0"/>
                    </a:moveTo>
                    <a:lnTo>
                      <a:pt x="66817" y="0"/>
                    </a:lnTo>
                    <a:cubicBezTo>
                      <a:pt x="29915" y="0"/>
                      <a:pt x="0" y="29915"/>
                      <a:pt x="0" y="66817"/>
                    </a:cubicBezTo>
                    <a:lnTo>
                      <a:pt x="0" y="334079"/>
                    </a:lnTo>
                    <a:cubicBezTo>
                      <a:pt x="0" y="370981"/>
                      <a:pt x="29915" y="400896"/>
                      <a:pt x="66817" y="400896"/>
                    </a:cubicBezTo>
                    <a:lnTo>
                      <a:pt x="402697" y="400896"/>
                    </a:lnTo>
                    <a:cubicBezTo>
                      <a:pt x="439599" y="400896"/>
                      <a:pt x="469514" y="370981"/>
                      <a:pt x="469514" y="334079"/>
                    </a:cubicBezTo>
                    <a:lnTo>
                      <a:pt x="469514" y="66817"/>
                    </a:lnTo>
                    <a:cubicBezTo>
                      <a:pt x="469514" y="29915"/>
                      <a:pt x="439599" y="0"/>
                      <a:pt x="402697" y="0"/>
                    </a:cubicBezTo>
                    <a:close/>
                  </a:path>
                </a:pathLst>
              </a:custGeom>
            </p:spPr>
          </p:pic>
        </p:grpSp>
      </p:grpSp>
      <p:grpSp>
        <p:nvGrpSpPr>
          <p:cNvPr id="165" name="[Q] SHEBA"/>
          <p:cNvGrpSpPr/>
          <p:nvPr/>
        </p:nvGrpSpPr>
        <p:grpSpPr>
          <a:xfrm>
            <a:off x="4237971" y="1560664"/>
            <a:ext cx="4355178" cy="855539"/>
            <a:chOff x="4332541" y="2686201"/>
            <a:chExt cx="4355178" cy="855539"/>
          </a:xfrm>
        </p:grpSpPr>
        <p:grpSp>
          <p:nvGrpSpPr>
            <p:cNvPr id="166" name="Group 165"/>
            <p:cNvGrpSpPr/>
            <p:nvPr/>
          </p:nvGrpSpPr>
          <p:grpSpPr>
            <a:xfrm>
              <a:off x="4332541" y="2686201"/>
              <a:ext cx="316098" cy="400110"/>
              <a:chOff x="3481431" y="2036213"/>
              <a:chExt cx="423644" cy="536238"/>
            </a:xfrm>
          </p:grpSpPr>
          <p:sp>
            <p:nvSpPr>
              <p:cNvPr id="168" name="Oval 167"/>
              <p:cNvSpPr/>
              <p:nvPr/>
            </p:nvSpPr>
            <p:spPr>
              <a:xfrm>
                <a:off x="3481431" y="2102622"/>
                <a:ext cx="423644" cy="423644"/>
              </a:xfrm>
              <a:prstGeom prst="ellipse">
                <a:avLst/>
              </a:prstGeom>
              <a:solidFill>
                <a:srgbClr val="ECD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TextBox 168"/>
              <p:cNvSpPr txBox="1"/>
              <p:nvPr/>
            </p:nvSpPr>
            <p:spPr>
              <a:xfrm>
                <a:off x="3483809" y="2036213"/>
                <a:ext cx="192948" cy="536238"/>
              </a:xfrm>
              <a:prstGeom prst="rect">
                <a:avLst/>
              </a:prstGeom>
              <a:noFill/>
            </p:spPr>
            <p:txBody>
              <a:bodyPr wrap="square" rtlCol="0">
                <a:spAutoFit/>
              </a:bodyPr>
              <a:lstStyle/>
              <a:p>
                <a:r>
                  <a:rPr lang="en-GB" sz="2000" b="1" dirty="0">
                    <a:solidFill>
                      <a:schemeClr val="bg1"/>
                    </a:solidFill>
                  </a:rPr>
                  <a:t>Q</a:t>
                </a:r>
              </a:p>
            </p:txBody>
          </p:sp>
        </p:grpSp>
        <p:sp>
          <p:nvSpPr>
            <p:cNvPr id="167" name="TextBox 166"/>
            <p:cNvSpPr txBox="1"/>
            <p:nvPr/>
          </p:nvSpPr>
          <p:spPr>
            <a:xfrm>
              <a:off x="4721794" y="2710743"/>
              <a:ext cx="3965925" cy="830997"/>
            </a:xfrm>
            <a:prstGeom prst="rect">
              <a:avLst/>
            </a:prstGeom>
            <a:noFill/>
          </p:spPr>
          <p:txBody>
            <a:bodyPr wrap="square" rtlCol="0">
              <a:spAutoFit/>
            </a:bodyPr>
            <a:lstStyle/>
            <a:p>
              <a:r>
                <a:rPr lang="en-GB" sz="1600" dirty="0">
                  <a:latin typeface="Twinkl" pitchFamily="2" charset="0"/>
                </a:rPr>
                <a:t>Using 20 words or fewer, can you</a:t>
              </a:r>
              <a:br>
                <a:rPr lang="en-GB" sz="1600" dirty="0">
                  <a:latin typeface="Twinkl" pitchFamily="2" charset="0"/>
                </a:rPr>
              </a:br>
              <a:r>
                <a:rPr lang="en-GB" sz="1600" dirty="0">
                  <a:latin typeface="Twinkl" pitchFamily="2" charset="0"/>
                </a:rPr>
                <a:t>tell your friend what is happening</a:t>
              </a:r>
              <a:br>
                <a:rPr lang="en-GB" sz="1600" dirty="0">
                  <a:latin typeface="Twinkl" pitchFamily="2" charset="0"/>
                </a:rPr>
              </a:br>
              <a:r>
                <a:rPr lang="en-GB" sz="1600" dirty="0">
                  <a:latin typeface="Twinkl" pitchFamily="2" charset="0"/>
                </a:rPr>
                <a:t>in this picture?</a:t>
              </a:r>
            </a:p>
          </p:txBody>
        </p:sp>
      </p:grpSp>
      <p:grpSp>
        <p:nvGrpSpPr>
          <p:cNvPr id="170" name="[SPEECH] Sheba"/>
          <p:cNvGrpSpPr/>
          <p:nvPr/>
        </p:nvGrpSpPr>
        <p:grpSpPr>
          <a:xfrm>
            <a:off x="4249534" y="2398718"/>
            <a:ext cx="4178457" cy="1415267"/>
            <a:chOff x="4258040" y="2238725"/>
            <a:chExt cx="4178457" cy="1415267"/>
          </a:xfrm>
        </p:grpSpPr>
        <p:sp>
          <p:nvSpPr>
            <p:cNvPr id="171" name="Freeform 170"/>
            <p:cNvSpPr/>
            <p:nvPr/>
          </p:nvSpPr>
          <p:spPr>
            <a:xfrm rot="10800000">
              <a:off x="4258040" y="2238725"/>
              <a:ext cx="4178457" cy="1415267"/>
            </a:xfrm>
            <a:custGeom>
              <a:avLst/>
              <a:gdLst>
                <a:gd name="connsiteX0" fmla="*/ 4120086 w 4178457"/>
                <a:gd name="connsiteY0" fmla="*/ 1251470 h 1251470"/>
                <a:gd name="connsiteX1" fmla="*/ 58371 w 4178457"/>
                <a:gd name="connsiteY1" fmla="*/ 1251470 h 1251470"/>
                <a:gd name="connsiteX2" fmla="*/ 0 w 4178457"/>
                <a:gd name="connsiteY2" fmla="*/ 1193099 h 1251470"/>
                <a:gd name="connsiteX3" fmla="*/ 0 w 4178457"/>
                <a:gd name="connsiteY3" fmla="*/ 259254 h 1251470"/>
                <a:gd name="connsiteX4" fmla="*/ 58371 w 4178457"/>
                <a:gd name="connsiteY4" fmla="*/ 200883 h 1251470"/>
                <a:gd name="connsiteX5" fmla="*/ 1956056 w 4178457"/>
                <a:gd name="connsiteY5" fmla="*/ 200883 h 1251470"/>
                <a:gd name="connsiteX6" fmla="*/ 2072568 w 4178457"/>
                <a:gd name="connsiteY6" fmla="*/ 0 h 1251470"/>
                <a:gd name="connsiteX7" fmla="*/ 2189080 w 4178457"/>
                <a:gd name="connsiteY7" fmla="*/ 200883 h 1251470"/>
                <a:gd name="connsiteX8" fmla="*/ 4120086 w 4178457"/>
                <a:gd name="connsiteY8" fmla="*/ 200883 h 1251470"/>
                <a:gd name="connsiteX9" fmla="*/ 4178457 w 4178457"/>
                <a:gd name="connsiteY9" fmla="*/ 259254 h 1251470"/>
                <a:gd name="connsiteX10" fmla="*/ 4178457 w 4178457"/>
                <a:gd name="connsiteY10" fmla="*/ 1193099 h 1251470"/>
                <a:gd name="connsiteX11" fmla="*/ 4120086 w 4178457"/>
                <a:gd name="connsiteY11" fmla="*/ 1251470 h 12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78457" h="1251470">
                  <a:moveTo>
                    <a:pt x="4120086" y="1251470"/>
                  </a:moveTo>
                  <a:lnTo>
                    <a:pt x="58371" y="1251470"/>
                  </a:lnTo>
                  <a:cubicBezTo>
                    <a:pt x="26134" y="1251470"/>
                    <a:pt x="0" y="1225336"/>
                    <a:pt x="0" y="1193099"/>
                  </a:cubicBezTo>
                  <a:lnTo>
                    <a:pt x="0" y="259254"/>
                  </a:lnTo>
                  <a:cubicBezTo>
                    <a:pt x="0" y="227017"/>
                    <a:pt x="26134" y="200883"/>
                    <a:pt x="58371" y="200883"/>
                  </a:cubicBezTo>
                  <a:lnTo>
                    <a:pt x="1956056" y="200883"/>
                  </a:lnTo>
                  <a:lnTo>
                    <a:pt x="2072568" y="0"/>
                  </a:lnTo>
                  <a:lnTo>
                    <a:pt x="2189080" y="200883"/>
                  </a:lnTo>
                  <a:lnTo>
                    <a:pt x="4120086" y="200883"/>
                  </a:lnTo>
                  <a:cubicBezTo>
                    <a:pt x="4152323" y="200883"/>
                    <a:pt x="4178457" y="227017"/>
                    <a:pt x="4178457" y="259254"/>
                  </a:cubicBezTo>
                  <a:lnTo>
                    <a:pt x="4178457" y="1193099"/>
                  </a:lnTo>
                  <a:cubicBezTo>
                    <a:pt x="4178457" y="1225336"/>
                    <a:pt x="4152323" y="1251470"/>
                    <a:pt x="4120086" y="1251470"/>
                  </a:cubicBezTo>
                  <a:close/>
                </a:path>
              </a:pathLst>
            </a:custGeom>
            <a:solidFill>
              <a:schemeClr val="bg1"/>
            </a:solidFill>
            <a:ln w="1905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2" name="(i) Box"/>
            <p:cNvGrpSpPr/>
            <p:nvPr/>
          </p:nvGrpSpPr>
          <p:grpSpPr>
            <a:xfrm>
              <a:off x="4367048" y="2415374"/>
              <a:ext cx="3954999" cy="861658"/>
              <a:chOff x="4314854" y="2461374"/>
              <a:chExt cx="3954999" cy="861658"/>
            </a:xfrm>
          </p:grpSpPr>
          <p:grpSp>
            <p:nvGrpSpPr>
              <p:cNvPr id="173" name="Group 172"/>
              <p:cNvGrpSpPr/>
              <p:nvPr/>
            </p:nvGrpSpPr>
            <p:grpSpPr>
              <a:xfrm>
                <a:off x="4314854" y="2461374"/>
                <a:ext cx="333781" cy="400109"/>
                <a:chOff x="3457731" y="1734898"/>
                <a:chExt cx="447344" cy="536237"/>
              </a:xfrm>
            </p:grpSpPr>
            <p:sp>
              <p:nvSpPr>
                <p:cNvPr id="175" name="Oval 174"/>
                <p:cNvSpPr/>
                <p:nvPr/>
              </p:nvSpPr>
              <p:spPr>
                <a:xfrm>
                  <a:off x="3481432" y="1817188"/>
                  <a:ext cx="423643" cy="423644"/>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TextBox 175"/>
                <p:cNvSpPr txBox="1"/>
                <p:nvPr/>
              </p:nvSpPr>
              <p:spPr>
                <a:xfrm>
                  <a:off x="3457731" y="1734898"/>
                  <a:ext cx="334013" cy="536237"/>
                </a:xfrm>
                <a:prstGeom prst="rect">
                  <a:avLst/>
                </a:prstGeom>
                <a:noFill/>
              </p:spPr>
              <p:txBody>
                <a:bodyPr wrap="square" rtlCol="0">
                  <a:spAutoFit/>
                </a:bodyPr>
                <a:lstStyle/>
                <a:p>
                  <a:r>
                    <a:rPr lang="en-GB" sz="2000" b="1" dirty="0">
                      <a:solidFill>
                        <a:schemeClr val="bg1"/>
                      </a:solidFill>
                    </a:rPr>
                    <a:t>A</a:t>
                  </a:r>
                </a:p>
              </p:txBody>
            </p:sp>
          </p:grpSp>
          <p:sp>
            <p:nvSpPr>
              <p:cNvPr id="174" name="TextBox 173"/>
              <p:cNvSpPr txBox="1"/>
              <p:nvPr/>
            </p:nvSpPr>
            <p:spPr>
              <a:xfrm>
                <a:off x="4721795" y="2492035"/>
                <a:ext cx="3548058" cy="830997"/>
              </a:xfrm>
              <a:prstGeom prst="rect">
                <a:avLst/>
              </a:prstGeom>
              <a:noFill/>
            </p:spPr>
            <p:txBody>
              <a:bodyPr wrap="square" rtlCol="0">
                <a:spAutoFit/>
              </a:bodyPr>
              <a:lstStyle/>
              <a:p>
                <a:r>
                  <a:rPr lang="en-GB" sz="1600" dirty="0">
                    <a:latin typeface="Twinkl" pitchFamily="2" charset="0"/>
                  </a:rPr>
                  <a:t>Someone is reading lots of books and is imagining that a giant, colourful bird is sitting on one of them.</a:t>
                </a:r>
              </a:p>
            </p:txBody>
          </p:sp>
        </p:grpSp>
      </p:grpSp>
      <p:grpSp>
        <p:nvGrpSpPr>
          <p:cNvPr id="177" name="[Q] IGGY"/>
          <p:cNvGrpSpPr/>
          <p:nvPr/>
        </p:nvGrpSpPr>
        <p:grpSpPr>
          <a:xfrm>
            <a:off x="4237514" y="1556225"/>
            <a:ext cx="4364553" cy="609317"/>
            <a:chOff x="4323166" y="2686201"/>
            <a:chExt cx="4364553" cy="609317"/>
          </a:xfrm>
        </p:grpSpPr>
        <p:grpSp>
          <p:nvGrpSpPr>
            <p:cNvPr id="178" name="Group 177"/>
            <p:cNvGrpSpPr/>
            <p:nvPr/>
          </p:nvGrpSpPr>
          <p:grpSpPr>
            <a:xfrm>
              <a:off x="4323166" y="2686201"/>
              <a:ext cx="325475" cy="400110"/>
              <a:chOff x="3468864" y="2036213"/>
              <a:chExt cx="436211" cy="536238"/>
            </a:xfrm>
          </p:grpSpPr>
          <p:sp>
            <p:nvSpPr>
              <p:cNvPr id="180" name="Oval 179"/>
              <p:cNvSpPr/>
              <p:nvPr/>
            </p:nvSpPr>
            <p:spPr>
              <a:xfrm>
                <a:off x="3481431" y="2102622"/>
                <a:ext cx="423644" cy="423644"/>
              </a:xfrm>
              <a:prstGeom prst="ellipse">
                <a:avLst/>
              </a:prstGeom>
              <a:solidFill>
                <a:srgbClr val="ECD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1" name="TextBox 180"/>
              <p:cNvSpPr txBox="1"/>
              <p:nvPr/>
            </p:nvSpPr>
            <p:spPr>
              <a:xfrm>
                <a:off x="3468864" y="2036213"/>
                <a:ext cx="192948" cy="536238"/>
              </a:xfrm>
              <a:prstGeom prst="rect">
                <a:avLst/>
              </a:prstGeom>
              <a:noFill/>
            </p:spPr>
            <p:txBody>
              <a:bodyPr wrap="square" rtlCol="0">
                <a:spAutoFit/>
              </a:bodyPr>
              <a:lstStyle/>
              <a:p>
                <a:r>
                  <a:rPr lang="en-GB" sz="2000" b="1" dirty="0">
                    <a:solidFill>
                      <a:schemeClr val="bg1"/>
                    </a:solidFill>
                  </a:rPr>
                  <a:t>Q</a:t>
                </a:r>
              </a:p>
            </p:txBody>
          </p:sp>
        </p:grpSp>
        <p:sp>
          <p:nvSpPr>
            <p:cNvPr id="179" name="TextBox 178"/>
            <p:cNvSpPr txBox="1"/>
            <p:nvPr/>
          </p:nvSpPr>
          <p:spPr>
            <a:xfrm>
              <a:off x="4721794" y="2710743"/>
              <a:ext cx="3965925" cy="584775"/>
            </a:xfrm>
            <a:prstGeom prst="rect">
              <a:avLst/>
            </a:prstGeom>
            <a:noFill/>
          </p:spPr>
          <p:txBody>
            <a:bodyPr wrap="square" rtlCol="0">
              <a:spAutoFit/>
            </a:bodyPr>
            <a:lstStyle/>
            <a:p>
              <a:r>
                <a:rPr lang="en-GB" sz="1600" dirty="0">
                  <a:latin typeface="Twinkl" pitchFamily="2" charset="0"/>
                </a:rPr>
                <a:t>What do you think the child is reading about? What makes you think that?</a:t>
              </a:r>
            </a:p>
          </p:txBody>
        </p:sp>
      </p:grpSp>
      <p:grpSp>
        <p:nvGrpSpPr>
          <p:cNvPr id="182" name="[SPEECH] IGGY"/>
          <p:cNvGrpSpPr/>
          <p:nvPr/>
        </p:nvGrpSpPr>
        <p:grpSpPr>
          <a:xfrm>
            <a:off x="4258451" y="2227704"/>
            <a:ext cx="4233782" cy="1581841"/>
            <a:chOff x="4258039" y="2072150"/>
            <a:chExt cx="4233782" cy="1581841"/>
          </a:xfrm>
        </p:grpSpPr>
        <p:sp>
          <p:nvSpPr>
            <p:cNvPr id="183" name="Freeform 182"/>
            <p:cNvSpPr/>
            <p:nvPr/>
          </p:nvSpPr>
          <p:spPr>
            <a:xfrm rot="10800000">
              <a:off x="4258039" y="2072150"/>
              <a:ext cx="4178457" cy="1581841"/>
            </a:xfrm>
            <a:custGeom>
              <a:avLst/>
              <a:gdLst>
                <a:gd name="connsiteX0" fmla="*/ 4120086 w 4178457"/>
                <a:gd name="connsiteY0" fmla="*/ 1251470 h 1251470"/>
                <a:gd name="connsiteX1" fmla="*/ 58371 w 4178457"/>
                <a:gd name="connsiteY1" fmla="*/ 1251470 h 1251470"/>
                <a:gd name="connsiteX2" fmla="*/ 0 w 4178457"/>
                <a:gd name="connsiteY2" fmla="*/ 1193099 h 1251470"/>
                <a:gd name="connsiteX3" fmla="*/ 0 w 4178457"/>
                <a:gd name="connsiteY3" fmla="*/ 259254 h 1251470"/>
                <a:gd name="connsiteX4" fmla="*/ 58371 w 4178457"/>
                <a:gd name="connsiteY4" fmla="*/ 200883 h 1251470"/>
                <a:gd name="connsiteX5" fmla="*/ 1956056 w 4178457"/>
                <a:gd name="connsiteY5" fmla="*/ 200883 h 1251470"/>
                <a:gd name="connsiteX6" fmla="*/ 2072568 w 4178457"/>
                <a:gd name="connsiteY6" fmla="*/ 0 h 1251470"/>
                <a:gd name="connsiteX7" fmla="*/ 2189080 w 4178457"/>
                <a:gd name="connsiteY7" fmla="*/ 200883 h 1251470"/>
                <a:gd name="connsiteX8" fmla="*/ 4120086 w 4178457"/>
                <a:gd name="connsiteY8" fmla="*/ 200883 h 1251470"/>
                <a:gd name="connsiteX9" fmla="*/ 4178457 w 4178457"/>
                <a:gd name="connsiteY9" fmla="*/ 259254 h 1251470"/>
                <a:gd name="connsiteX10" fmla="*/ 4178457 w 4178457"/>
                <a:gd name="connsiteY10" fmla="*/ 1193099 h 1251470"/>
                <a:gd name="connsiteX11" fmla="*/ 4120086 w 4178457"/>
                <a:gd name="connsiteY11" fmla="*/ 1251470 h 12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78457" h="1251470">
                  <a:moveTo>
                    <a:pt x="4120086" y="1251470"/>
                  </a:moveTo>
                  <a:lnTo>
                    <a:pt x="58371" y="1251470"/>
                  </a:lnTo>
                  <a:cubicBezTo>
                    <a:pt x="26134" y="1251470"/>
                    <a:pt x="0" y="1225336"/>
                    <a:pt x="0" y="1193099"/>
                  </a:cubicBezTo>
                  <a:lnTo>
                    <a:pt x="0" y="259254"/>
                  </a:lnTo>
                  <a:cubicBezTo>
                    <a:pt x="0" y="227017"/>
                    <a:pt x="26134" y="200883"/>
                    <a:pt x="58371" y="200883"/>
                  </a:cubicBezTo>
                  <a:lnTo>
                    <a:pt x="1956056" y="200883"/>
                  </a:lnTo>
                  <a:lnTo>
                    <a:pt x="2072568" y="0"/>
                  </a:lnTo>
                  <a:lnTo>
                    <a:pt x="2189080" y="200883"/>
                  </a:lnTo>
                  <a:lnTo>
                    <a:pt x="4120086" y="200883"/>
                  </a:lnTo>
                  <a:cubicBezTo>
                    <a:pt x="4152323" y="200883"/>
                    <a:pt x="4178457" y="227017"/>
                    <a:pt x="4178457" y="259254"/>
                  </a:cubicBezTo>
                  <a:lnTo>
                    <a:pt x="4178457" y="1193099"/>
                  </a:lnTo>
                  <a:cubicBezTo>
                    <a:pt x="4178457" y="1225336"/>
                    <a:pt x="4152323" y="1251470"/>
                    <a:pt x="4120086" y="1251470"/>
                  </a:cubicBezTo>
                  <a:close/>
                </a:path>
              </a:pathLst>
            </a:custGeom>
            <a:solidFill>
              <a:schemeClr val="bg1"/>
            </a:solidFill>
            <a:ln w="1905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4" name="(i) Box"/>
            <p:cNvGrpSpPr/>
            <p:nvPr/>
          </p:nvGrpSpPr>
          <p:grpSpPr>
            <a:xfrm>
              <a:off x="4378199" y="2192349"/>
              <a:ext cx="4113622" cy="1107823"/>
              <a:chOff x="4326005" y="2238349"/>
              <a:chExt cx="4113622" cy="1107823"/>
            </a:xfrm>
          </p:grpSpPr>
          <p:grpSp>
            <p:nvGrpSpPr>
              <p:cNvPr id="185" name="Group 184"/>
              <p:cNvGrpSpPr/>
              <p:nvPr/>
            </p:nvGrpSpPr>
            <p:grpSpPr>
              <a:xfrm>
                <a:off x="4326005" y="2238349"/>
                <a:ext cx="322630" cy="400108"/>
                <a:chOff x="3472676" y="1435995"/>
                <a:chExt cx="432399" cy="536236"/>
              </a:xfrm>
            </p:grpSpPr>
            <p:sp>
              <p:nvSpPr>
                <p:cNvPr id="187" name="Oval 186"/>
                <p:cNvSpPr/>
                <p:nvPr/>
              </p:nvSpPr>
              <p:spPr>
                <a:xfrm>
                  <a:off x="3481432" y="1518290"/>
                  <a:ext cx="423643" cy="423646"/>
                </a:xfrm>
                <a:prstGeom prst="ellipse">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8" name="TextBox 187"/>
                <p:cNvSpPr txBox="1"/>
                <p:nvPr/>
              </p:nvSpPr>
              <p:spPr>
                <a:xfrm>
                  <a:off x="3472676" y="1435995"/>
                  <a:ext cx="334013" cy="536236"/>
                </a:xfrm>
                <a:prstGeom prst="rect">
                  <a:avLst/>
                </a:prstGeom>
                <a:noFill/>
              </p:spPr>
              <p:txBody>
                <a:bodyPr wrap="square" rtlCol="0">
                  <a:spAutoFit/>
                </a:bodyPr>
                <a:lstStyle/>
                <a:p>
                  <a:r>
                    <a:rPr lang="en-GB" sz="2000" b="1" dirty="0">
                      <a:solidFill>
                        <a:schemeClr val="bg1"/>
                      </a:solidFill>
                    </a:rPr>
                    <a:t>A</a:t>
                  </a:r>
                </a:p>
              </p:txBody>
            </p:sp>
          </p:grpSp>
          <p:sp>
            <p:nvSpPr>
              <p:cNvPr id="186" name="TextBox 185"/>
              <p:cNvSpPr txBox="1"/>
              <p:nvPr/>
            </p:nvSpPr>
            <p:spPr>
              <a:xfrm>
                <a:off x="4721795" y="2268954"/>
                <a:ext cx="3717832" cy="1077218"/>
              </a:xfrm>
              <a:prstGeom prst="rect">
                <a:avLst/>
              </a:prstGeom>
              <a:noFill/>
            </p:spPr>
            <p:txBody>
              <a:bodyPr wrap="square" rtlCol="0">
                <a:spAutoFit/>
              </a:bodyPr>
              <a:lstStyle/>
              <a:p>
                <a:r>
                  <a:rPr lang="en-GB" sz="1600" spc="-50" dirty="0">
                    <a:latin typeface="Twinkl" pitchFamily="2" charset="0"/>
                  </a:rPr>
                  <a:t>I think that the child is reading about animals that live in trees because there is a picture of a tree on the book and they are imagining a huge, colourful bird.</a:t>
                </a:r>
              </a:p>
            </p:txBody>
          </p:sp>
        </p:grpSp>
      </p:grpSp>
      <p:grpSp>
        <p:nvGrpSpPr>
          <p:cNvPr id="189" name="[Q] VICTOR"/>
          <p:cNvGrpSpPr/>
          <p:nvPr/>
        </p:nvGrpSpPr>
        <p:grpSpPr>
          <a:xfrm>
            <a:off x="4235283" y="1573478"/>
            <a:ext cx="4364553" cy="609317"/>
            <a:chOff x="4323166" y="2686201"/>
            <a:chExt cx="4364553" cy="609317"/>
          </a:xfrm>
        </p:grpSpPr>
        <p:grpSp>
          <p:nvGrpSpPr>
            <p:cNvPr id="190" name="Group 189"/>
            <p:cNvGrpSpPr/>
            <p:nvPr/>
          </p:nvGrpSpPr>
          <p:grpSpPr>
            <a:xfrm>
              <a:off x="4323166" y="2686201"/>
              <a:ext cx="325475" cy="400110"/>
              <a:chOff x="3468864" y="2036213"/>
              <a:chExt cx="436211" cy="536238"/>
            </a:xfrm>
          </p:grpSpPr>
          <p:sp>
            <p:nvSpPr>
              <p:cNvPr id="192" name="Oval 191"/>
              <p:cNvSpPr/>
              <p:nvPr/>
            </p:nvSpPr>
            <p:spPr>
              <a:xfrm>
                <a:off x="3481431" y="2102622"/>
                <a:ext cx="423644" cy="423644"/>
              </a:xfrm>
              <a:prstGeom prst="ellipse">
                <a:avLst/>
              </a:prstGeom>
              <a:solidFill>
                <a:srgbClr val="ECD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3" name="TextBox 192"/>
              <p:cNvSpPr txBox="1"/>
              <p:nvPr/>
            </p:nvSpPr>
            <p:spPr>
              <a:xfrm>
                <a:off x="3468864" y="2036213"/>
                <a:ext cx="192948" cy="536238"/>
              </a:xfrm>
              <a:prstGeom prst="rect">
                <a:avLst/>
              </a:prstGeom>
              <a:noFill/>
            </p:spPr>
            <p:txBody>
              <a:bodyPr wrap="square" rtlCol="0">
                <a:spAutoFit/>
              </a:bodyPr>
              <a:lstStyle/>
              <a:p>
                <a:r>
                  <a:rPr lang="en-GB" sz="2000" b="1" dirty="0">
                    <a:solidFill>
                      <a:schemeClr val="bg1"/>
                    </a:solidFill>
                  </a:rPr>
                  <a:t>Q</a:t>
                </a:r>
              </a:p>
            </p:txBody>
          </p:sp>
        </p:grpSp>
        <p:sp>
          <p:nvSpPr>
            <p:cNvPr id="191" name="TextBox 190"/>
            <p:cNvSpPr txBox="1"/>
            <p:nvPr/>
          </p:nvSpPr>
          <p:spPr>
            <a:xfrm>
              <a:off x="4721794" y="2710743"/>
              <a:ext cx="3965925" cy="584775"/>
            </a:xfrm>
            <a:prstGeom prst="rect">
              <a:avLst/>
            </a:prstGeom>
            <a:noFill/>
          </p:spPr>
          <p:txBody>
            <a:bodyPr wrap="square" rtlCol="0">
              <a:spAutoFit/>
            </a:bodyPr>
            <a:lstStyle/>
            <a:p>
              <a:r>
                <a:rPr lang="en-GB" sz="1600" dirty="0">
                  <a:latin typeface="Twinkl" pitchFamily="2" charset="0"/>
                </a:rPr>
                <a:t>What </a:t>
              </a:r>
              <a:r>
                <a:rPr lang="en-GB" sz="1600" b="1" dirty="0">
                  <a:latin typeface="Twinkl" pitchFamily="2" charset="0"/>
                </a:rPr>
                <a:t>three</a:t>
              </a:r>
              <a:r>
                <a:rPr lang="en-GB" sz="1600" dirty="0">
                  <a:latin typeface="Twinkl" pitchFamily="2" charset="0"/>
                </a:rPr>
                <a:t> words could you use to describe the bird?</a:t>
              </a:r>
            </a:p>
          </p:txBody>
        </p:sp>
      </p:grpSp>
      <p:grpSp>
        <p:nvGrpSpPr>
          <p:cNvPr id="194" name="[SPEECH] VICTOR"/>
          <p:cNvGrpSpPr/>
          <p:nvPr/>
        </p:nvGrpSpPr>
        <p:grpSpPr>
          <a:xfrm>
            <a:off x="4256219" y="2488622"/>
            <a:ext cx="4233783" cy="1338175"/>
            <a:chOff x="4258038" y="2315815"/>
            <a:chExt cx="4233783" cy="1338175"/>
          </a:xfrm>
        </p:grpSpPr>
        <p:sp>
          <p:nvSpPr>
            <p:cNvPr id="195" name="Freeform 194"/>
            <p:cNvSpPr/>
            <p:nvPr/>
          </p:nvSpPr>
          <p:spPr>
            <a:xfrm rot="10800000">
              <a:off x="4258038" y="2315815"/>
              <a:ext cx="4178457" cy="1338175"/>
            </a:xfrm>
            <a:custGeom>
              <a:avLst/>
              <a:gdLst>
                <a:gd name="connsiteX0" fmla="*/ 4120086 w 4178457"/>
                <a:gd name="connsiteY0" fmla="*/ 1251470 h 1251470"/>
                <a:gd name="connsiteX1" fmla="*/ 58371 w 4178457"/>
                <a:gd name="connsiteY1" fmla="*/ 1251470 h 1251470"/>
                <a:gd name="connsiteX2" fmla="*/ 0 w 4178457"/>
                <a:gd name="connsiteY2" fmla="*/ 1193099 h 1251470"/>
                <a:gd name="connsiteX3" fmla="*/ 0 w 4178457"/>
                <a:gd name="connsiteY3" fmla="*/ 259254 h 1251470"/>
                <a:gd name="connsiteX4" fmla="*/ 58371 w 4178457"/>
                <a:gd name="connsiteY4" fmla="*/ 200883 h 1251470"/>
                <a:gd name="connsiteX5" fmla="*/ 1956056 w 4178457"/>
                <a:gd name="connsiteY5" fmla="*/ 200883 h 1251470"/>
                <a:gd name="connsiteX6" fmla="*/ 2072568 w 4178457"/>
                <a:gd name="connsiteY6" fmla="*/ 0 h 1251470"/>
                <a:gd name="connsiteX7" fmla="*/ 2189080 w 4178457"/>
                <a:gd name="connsiteY7" fmla="*/ 200883 h 1251470"/>
                <a:gd name="connsiteX8" fmla="*/ 4120086 w 4178457"/>
                <a:gd name="connsiteY8" fmla="*/ 200883 h 1251470"/>
                <a:gd name="connsiteX9" fmla="*/ 4178457 w 4178457"/>
                <a:gd name="connsiteY9" fmla="*/ 259254 h 1251470"/>
                <a:gd name="connsiteX10" fmla="*/ 4178457 w 4178457"/>
                <a:gd name="connsiteY10" fmla="*/ 1193099 h 1251470"/>
                <a:gd name="connsiteX11" fmla="*/ 4120086 w 4178457"/>
                <a:gd name="connsiteY11" fmla="*/ 1251470 h 12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78457" h="1251470">
                  <a:moveTo>
                    <a:pt x="4120086" y="1251470"/>
                  </a:moveTo>
                  <a:lnTo>
                    <a:pt x="58371" y="1251470"/>
                  </a:lnTo>
                  <a:cubicBezTo>
                    <a:pt x="26134" y="1251470"/>
                    <a:pt x="0" y="1225336"/>
                    <a:pt x="0" y="1193099"/>
                  </a:cubicBezTo>
                  <a:lnTo>
                    <a:pt x="0" y="259254"/>
                  </a:lnTo>
                  <a:cubicBezTo>
                    <a:pt x="0" y="227017"/>
                    <a:pt x="26134" y="200883"/>
                    <a:pt x="58371" y="200883"/>
                  </a:cubicBezTo>
                  <a:lnTo>
                    <a:pt x="1956056" y="200883"/>
                  </a:lnTo>
                  <a:lnTo>
                    <a:pt x="2072568" y="0"/>
                  </a:lnTo>
                  <a:lnTo>
                    <a:pt x="2189080" y="200883"/>
                  </a:lnTo>
                  <a:lnTo>
                    <a:pt x="4120086" y="200883"/>
                  </a:lnTo>
                  <a:cubicBezTo>
                    <a:pt x="4152323" y="200883"/>
                    <a:pt x="4178457" y="227017"/>
                    <a:pt x="4178457" y="259254"/>
                  </a:cubicBezTo>
                  <a:lnTo>
                    <a:pt x="4178457" y="1193099"/>
                  </a:lnTo>
                  <a:cubicBezTo>
                    <a:pt x="4178457" y="1225336"/>
                    <a:pt x="4152323" y="1251470"/>
                    <a:pt x="4120086" y="1251470"/>
                  </a:cubicBezTo>
                  <a:close/>
                </a:path>
              </a:pathLst>
            </a:custGeom>
            <a:solidFill>
              <a:schemeClr val="bg1"/>
            </a:solidFill>
            <a:ln w="19050">
              <a:solidFill>
                <a:srgbClr val="D81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6" name="(i) Box"/>
            <p:cNvGrpSpPr/>
            <p:nvPr/>
          </p:nvGrpSpPr>
          <p:grpSpPr>
            <a:xfrm>
              <a:off x="4378199" y="2459972"/>
              <a:ext cx="4113622" cy="839528"/>
              <a:chOff x="4326005" y="2505972"/>
              <a:chExt cx="4113622" cy="839528"/>
            </a:xfrm>
          </p:grpSpPr>
          <p:grpSp>
            <p:nvGrpSpPr>
              <p:cNvPr id="197" name="Group 196"/>
              <p:cNvGrpSpPr/>
              <p:nvPr/>
            </p:nvGrpSpPr>
            <p:grpSpPr>
              <a:xfrm>
                <a:off x="4326005" y="2505972"/>
                <a:ext cx="322630" cy="400108"/>
                <a:chOff x="3472676" y="1794673"/>
                <a:chExt cx="432399" cy="536236"/>
              </a:xfrm>
            </p:grpSpPr>
            <p:sp>
              <p:nvSpPr>
                <p:cNvPr id="199" name="Oval 198"/>
                <p:cNvSpPr/>
                <p:nvPr/>
              </p:nvSpPr>
              <p:spPr>
                <a:xfrm>
                  <a:off x="3481432" y="1847080"/>
                  <a:ext cx="423643" cy="423645"/>
                </a:xfrm>
                <a:prstGeom prst="ellipse">
                  <a:avLst/>
                </a:prstGeom>
                <a:solidFill>
                  <a:srgbClr val="D81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0" name="TextBox 199"/>
                <p:cNvSpPr txBox="1"/>
                <p:nvPr/>
              </p:nvSpPr>
              <p:spPr>
                <a:xfrm>
                  <a:off x="3472676" y="1794673"/>
                  <a:ext cx="334013" cy="536236"/>
                </a:xfrm>
                <a:prstGeom prst="rect">
                  <a:avLst/>
                </a:prstGeom>
                <a:noFill/>
              </p:spPr>
              <p:txBody>
                <a:bodyPr wrap="square" rtlCol="0">
                  <a:spAutoFit/>
                </a:bodyPr>
                <a:lstStyle/>
                <a:p>
                  <a:r>
                    <a:rPr lang="en-GB" sz="2000" b="1" dirty="0">
                      <a:solidFill>
                        <a:schemeClr val="bg1"/>
                      </a:solidFill>
                    </a:rPr>
                    <a:t>A</a:t>
                  </a:r>
                </a:p>
              </p:txBody>
            </p:sp>
          </p:grpSp>
          <p:sp>
            <p:nvSpPr>
              <p:cNvPr id="198" name="TextBox 197"/>
              <p:cNvSpPr txBox="1"/>
              <p:nvPr/>
            </p:nvSpPr>
            <p:spPr>
              <a:xfrm>
                <a:off x="4721795" y="2514503"/>
                <a:ext cx="3717832" cy="830997"/>
              </a:xfrm>
              <a:prstGeom prst="rect">
                <a:avLst/>
              </a:prstGeom>
              <a:noFill/>
            </p:spPr>
            <p:txBody>
              <a:bodyPr wrap="square" rtlCol="0">
                <a:spAutoFit/>
              </a:bodyPr>
              <a:lstStyle/>
              <a:p>
                <a:r>
                  <a:rPr lang="en-GB" sz="1600" dirty="0">
                    <a:latin typeface="Twinkl" pitchFamily="2" charset="0"/>
                  </a:rPr>
                  <a:t>I could use the words ‘colourful’, ‘magnificent’ and ‘surprising’ to describe the bird.</a:t>
                </a:r>
              </a:p>
            </p:txBody>
          </p:sp>
        </p:grpSp>
      </p:grpSp>
      <p:pic>
        <p:nvPicPr>
          <p:cNvPr id="201" name="IM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48885" y="1600583"/>
            <a:ext cx="2703577" cy="3946681"/>
          </a:xfrm>
          <a:prstGeom prst="rect">
            <a:avLst/>
          </a:prstGeom>
        </p:spPr>
      </p:pic>
      <p:grpSp>
        <p:nvGrpSpPr>
          <p:cNvPr id="202" name="Group 201"/>
          <p:cNvGrpSpPr/>
          <p:nvPr/>
        </p:nvGrpSpPr>
        <p:grpSpPr>
          <a:xfrm>
            <a:off x="4246477" y="1761941"/>
            <a:ext cx="4190020" cy="1598210"/>
            <a:chOff x="4246477" y="1761941"/>
            <a:chExt cx="4190020" cy="1598210"/>
          </a:xfrm>
        </p:grpSpPr>
        <p:grpSp>
          <p:nvGrpSpPr>
            <p:cNvPr id="203" name="(i) Box"/>
            <p:cNvGrpSpPr/>
            <p:nvPr/>
          </p:nvGrpSpPr>
          <p:grpSpPr>
            <a:xfrm>
              <a:off x="4246477" y="2741106"/>
              <a:ext cx="4190020" cy="619045"/>
              <a:chOff x="4332541" y="2676473"/>
              <a:chExt cx="4190020" cy="619045"/>
            </a:xfrm>
          </p:grpSpPr>
          <p:grpSp>
            <p:nvGrpSpPr>
              <p:cNvPr id="205" name="Group 204"/>
              <p:cNvGrpSpPr/>
              <p:nvPr/>
            </p:nvGrpSpPr>
            <p:grpSpPr>
              <a:xfrm>
                <a:off x="4332541" y="2676473"/>
                <a:ext cx="316098" cy="400110"/>
                <a:chOff x="3481431" y="2023175"/>
                <a:chExt cx="423644" cy="536238"/>
              </a:xfrm>
            </p:grpSpPr>
            <p:sp>
              <p:nvSpPr>
                <p:cNvPr id="207" name="Oval 206"/>
                <p:cNvSpPr/>
                <p:nvPr/>
              </p:nvSpPr>
              <p:spPr>
                <a:xfrm>
                  <a:off x="3481431" y="2102622"/>
                  <a:ext cx="423644" cy="4236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8" name="TextBox 207"/>
                <p:cNvSpPr txBox="1"/>
                <p:nvPr/>
              </p:nvSpPr>
              <p:spPr>
                <a:xfrm>
                  <a:off x="3535960" y="2023175"/>
                  <a:ext cx="192948" cy="536238"/>
                </a:xfrm>
                <a:prstGeom prst="rect">
                  <a:avLst/>
                </a:prstGeom>
                <a:noFill/>
              </p:spPr>
              <p:txBody>
                <a:bodyPr wrap="square" rtlCol="0">
                  <a:spAutoFit/>
                </a:bodyPr>
                <a:lstStyle/>
                <a:p>
                  <a:r>
                    <a:rPr lang="en-GB" sz="2000" b="1" dirty="0" err="1">
                      <a:solidFill>
                        <a:srgbClr val="C3AE55"/>
                      </a:solidFill>
                    </a:rPr>
                    <a:t>i</a:t>
                  </a:r>
                  <a:endParaRPr lang="en-GB" sz="2000" b="1" dirty="0">
                    <a:solidFill>
                      <a:srgbClr val="C3AE55"/>
                    </a:solidFill>
                  </a:endParaRPr>
                </a:p>
              </p:txBody>
            </p:sp>
          </p:grpSp>
          <p:sp>
            <p:nvSpPr>
              <p:cNvPr id="206" name="TextBox 205"/>
              <p:cNvSpPr txBox="1"/>
              <p:nvPr/>
            </p:nvSpPr>
            <p:spPr>
              <a:xfrm>
                <a:off x="4721795" y="2710743"/>
                <a:ext cx="3800766" cy="584775"/>
              </a:xfrm>
              <a:prstGeom prst="rect">
                <a:avLst/>
              </a:prstGeom>
              <a:noFill/>
            </p:spPr>
            <p:txBody>
              <a:bodyPr wrap="square" rtlCol="0">
                <a:spAutoFit/>
              </a:bodyPr>
              <a:lstStyle/>
              <a:p>
                <a:r>
                  <a:rPr lang="en-GB" sz="1600" dirty="0">
                    <a:solidFill>
                      <a:schemeClr val="bg1"/>
                    </a:solidFill>
                    <a:latin typeface="Twinkl" pitchFamily="2" charset="0"/>
                  </a:rPr>
                  <a:t>Click on each member of the Totally </a:t>
                </a:r>
                <a:r>
                  <a:rPr lang="en-GB" sz="1600" dirty="0" err="1">
                    <a:solidFill>
                      <a:schemeClr val="bg1"/>
                    </a:solidFill>
                    <a:latin typeface="Twinkl" pitchFamily="2" charset="0"/>
                  </a:rPr>
                  <a:t>Pawsome</a:t>
                </a:r>
                <a:r>
                  <a:rPr lang="en-GB" sz="1600" dirty="0">
                    <a:solidFill>
                      <a:schemeClr val="bg1"/>
                    </a:solidFill>
                    <a:latin typeface="Twinkl" pitchFamily="2" charset="0"/>
                  </a:rPr>
                  <a:t> Gang to see their answer.</a:t>
                </a:r>
              </a:p>
            </p:txBody>
          </p:sp>
        </p:grpSp>
        <p:sp>
          <p:nvSpPr>
            <p:cNvPr id="204" name="Title 1"/>
            <p:cNvSpPr txBox="1"/>
            <p:nvPr/>
          </p:nvSpPr>
          <p:spPr>
            <a:xfrm>
              <a:off x="4261607" y="1761941"/>
              <a:ext cx="3871174" cy="646331"/>
            </a:xfrm>
            <a:prstGeom prst="rect">
              <a:avLst/>
            </a:prstGeom>
            <a:noFill/>
          </p:spPr>
          <p:txBody>
            <a:bodyPr wrap="square" rtlCol="0">
              <a:spAutoFit/>
            </a:bodyPr>
            <a:lstStyle/>
            <a:p>
              <a:pPr algn="ctr"/>
              <a:r>
                <a:rPr lang="en-GB" b="1" dirty="0">
                  <a:solidFill>
                    <a:schemeClr val="bg1"/>
                  </a:solidFill>
                  <a:latin typeface="Twinkl" pitchFamily="2" charset="0"/>
                </a:rPr>
                <a:t>Look at this great illustration by Sam Usher.</a:t>
              </a:r>
            </a:p>
          </p:txBody>
        </p:sp>
      </p:grpSp>
      <p:sp>
        <p:nvSpPr>
          <p:cNvPr id="209" name="NEXT BUTTON">
            <a:hlinkClick r:id="rId6" action="ppaction://hlinksldjump"/>
          </p:cNvPr>
          <p:cNvSpPr/>
          <p:nvPr/>
        </p:nvSpPr>
        <p:spPr>
          <a:xfrm>
            <a:off x="618521" y="5724827"/>
            <a:ext cx="1682153" cy="570451"/>
          </a:xfrm>
          <a:prstGeom prst="roundRect">
            <a:avLst/>
          </a:prstGeom>
          <a:solidFill>
            <a:schemeClr val="bg1"/>
          </a:solidFill>
          <a:ln w="28575">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8ACBC0"/>
                </a:solidFill>
              </a:rPr>
              <a:t>Back to Menu</a:t>
            </a:r>
            <a:endParaRPr lang="en-GB" b="1" dirty="0">
              <a:solidFill>
                <a:srgbClr val="8ACBC0"/>
              </a:solidFill>
            </a:endParaRPr>
          </a:p>
        </p:txBody>
      </p:sp>
    </p:spTree>
    <p:extLst>
      <p:ext uri="{BB962C8B-B14F-4D97-AF65-F5344CB8AC3E}">
        <p14:creationId xmlns:p14="http://schemas.microsoft.com/office/powerpoint/2010/main" val="1577244684"/>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54"/>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4"/>
                                        </p:tgtEl>
                                        <p:attrNameLst>
                                          <p:attrName>style.visibility</p:attrName>
                                        </p:attrNameLst>
                                      </p:cBhvr>
                                      <p:to>
                                        <p:strVal val="visible"/>
                                      </p:to>
                                    </p:set>
                                  </p:childTnLst>
                                </p:cTn>
                              </p:par>
                              <p:par>
                                <p:cTn id="7" presetID="1" presetClass="entr" presetSubtype="0" fill="hold" grpId="4" nodeType="withEffect">
                                  <p:stCondLst>
                                    <p:cond delay="0"/>
                                  </p:stCondLst>
                                  <p:childTnLst>
                                    <p:set>
                                      <p:cBhvr>
                                        <p:cTn id="8" dur="1" fill="hold">
                                          <p:stCondLst>
                                            <p:cond delay="0"/>
                                          </p:stCondLst>
                                        </p:cTn>
                                        <p:tgtEl>
                                          <p:spTgt spid="14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8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8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77"/>
                                        </p:tgtEl>
                                        <p:attrNameLst>
                                          <p:attrName>style.visibility</p:attrName>
                                        </p:attrNameLst>
                                      </p:cBhvr>
                                      <p:to>
                                        <p:strVal val="visible"/>
                                      </p:to>
                                    </p:set>
                                  </p:childTnLst>
                                </p:cTn>
                              </p:par>
                              <p:par>
                                <p:cTn id="19" presetID="1" presetClass="entr" presetSubtype="0" fill="hold" grpId="4" nodeType="withEffect">
                                  <p:stCondLst>
                                    <p:cond delay="0"/>
                                  </p:stCondLst>
                                  <p:childTnLst>
                                    <p:set>
                                      <p:cBhvr>
                                        <p:cTn id="20" dur="1" fill="hold">
                                          <p:stCondLst>
                                            <p:cond delay="0"/>
                                          </p:stCondLst>
                                        </p:cTn>
                                        <p:tgtEl>
                                          <p:spTgt spid="139"/>
                                        </p:tgtEl>
                                        <p:attrNameLst>
                                          <p:attrName>style.visibility</p:attrName>
                                        </p:attrNameLst>
                                      </p:cBhvr>
                                      <p:to>
                                        <p:strVal val="visible"/>
                                      </p:to>
                                    </p:set>
                                  </p:childTnLst>
                                </p:cTn>
                              </p:par>
                              <p:par>
                                <p:cTn id="21" presetID="1" presetClass="entr" presetSubtype="0" fill="hold" grpId="4" nodeType="withEffect">
                                  <p:stCondLst>
                                    <p:cond delay="0"/>
                                  </p:stCondLst>
                                  <p:childTnLst>
                                    <p:set>
                                      <p:cBhvr>
                                        <p:cTn id="22" dur="1" fill="hold">
                                          <p:stCondLst>
                                            <p:cond delay="0"/>
                                          </p:stCondLst>
                                        </p:cTn>
                                        <p:tgtEl>
                                          <p:spTgt spid="138"/>
                                        </p:tgtEl>
                                        <p:attrNameLst>
                                          <p:attrName>style.visibility</p:attrName>
                                        </p:attrNameLst>
                                      </p:cBhvr>
                                      <p:to>
                                        <p:strVal val="visible"/>
                                      </p:to>
                                    </p:set>
                                  </p:childTnLst>
                                </p:cTn>
                              </p:par>
                            </p:childTnLst>
                          </p:cTn>
                        </p:par>
                      </p:childTnLst>
                    </p:cTn>
                  </p:par>
                </p:childTnLst>
              </p:cTn>
              <p:nextCondLst>
                <p:cond evt="onClick" delay="0">
                  <p:tgtEl>
                    <p:spTgt spid="154"/>
                  </p:tgtEl>
                </p:cond>
              </p:nextCondLst>
            </p:seq>
            <p:seq concurrent="1" nextAc="seek">
              <p:cTn id="23" restart="whenNotActive" fill="hold" evtFilter="cancelBubble" nodeType="interactiveSeq">
                <p:stCondLst>
                  <p:cond evt="onClick" delay="0">
                    <p:tgtEl>
                      <p:spTgt spid="146"/>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1" nodeType="withEffect">
                                  <p:stCondLst>
                                    <p:cond delay="0"/>
                                  </p:stCondLst>
                                  <p:childTnLst>
                                    <p:set>
                                      <p:cBhvr>
                                        <p:cTn id="27" dur="1" fill="hold">
                                          <p:stCondLst>
                                            <p:cond delay="0"/>
                                          </p:stCondLst>
                                        </p:cTn>
                                        <p:tgtEl>
                                          <p:spTgt spid="139"/>
                                        </p:tgtEl>
                                        <p:attrNameLst>
                                          <p:attrName>style.visibility</p:attrName>
                                        </p:attrNameLst>
                                      </p:cBhvr>
                                      <p:to>
                                        <p:strVal val="visible"/>
                                      </p:to>
                                    </p:set>
                                    <p:animEffect transition="in" filter="fade">
                                      <p:cBhvr>
                                        <p:cTn id="28" dur="500"/>
                                        <p:tgtEl>
                                          <p:spTgt spid="139"/>
                                        </p:tgtEl>
                                      </p:cBhvr>
                                    </p:animEffect>
                                  </p:childTnLst>
                                </p:cTn>
                              </p:par>
                              <p:par>
                                <p:cTn id="29" presetID="10" presetClass="entr" presetSubtype="0" fill="hold" nodeType="withEffect">
                                  <p:stCondLst>
                                    <p:cond delay="0"/>
                                  </p:stCondLst>
                                  <p:childTnLst>
                                    <p:set>
                                      <p:cBhvr>
                                        <p:cTn id="30" dur="1" fill="hold">
                                          <p:stCondLst>
                                            <p:cond delay="0"/>
                                          </p:stCondLst>
                                        </p:cTn>
                                        <p:tgtEl>
                                          <p:spTgt spid="177"/>
                                        </p:tgtEl>
                                        <p:attrNameLst>
                                          <p:attrName>style.visibility</p:attrName>
                                        </p:attrNameLst>
                                      </p:cBhvr>
                                      <p:to>
                                        <p:strVal val="visible"/>
                                      </p:to>
                                    </p:set>
                                    <p:animEffect transition="in" filter="fade">
                                      <p:cBhvr>
                                        <p:cTn id="31" dur="500"/>
                                        <p:tgtEl>
                                          <p:spTgt spid="177"/>
                                        </p:tgtEl>
                                      </p:cBhvr>
                                    </p:animEffect>
                                  </p:childTnLst>
                                </p:cTn>
                              </p:par>
                              <p:par>
                                <p:cTn id="32" presetID="1" presetClass="exit" presetSubtype="0" fill="hold" nodeType="withEffect">
                                  <p:stCondLst>
                                    <p:cond delay="0"/>
                                  </p:stCondLst>
                                  <p:childTnLst>
                                    <p:set>
                                      <p:cBhvr>
                                        <p:cTn id="33" dur="1" fill="hold">
                                          <p:stCondLst>
                                            <p:cond delay="0"/>
                                          </p:stCondLst>
                                        </p:cTn>
                                        <p:tgtEl>
                                          <p:spTgt spid="202"/>
                                        </p:tgtEl>
                                        <p:attrNameLst>
                                          <p:attrName>style.visibility</p:attrName>
                                        </p:attrNameLst>
                                      </p:cBhvr>
                                      <p:to>
                                        <p:strVal val="hidden"/>
                                      </p:to>
                                    </p:set>
                                  </p:childTnLst>
                                </p:cTn>
                              </p:par>
                              <p:par>
                                <p:cTn id="34" presetID="1" presetClass="exit" presetSubtype="0" fill="hold" grpId="1" nodeType="withEffect">
                                  <p:stCondLst>
                                    <p:cond delay="0"/>
                                  </p:stCondLst>
                                  <p:childTnLst>
                                    <p:set>
                                      <p:cBhvr>
                                        <p:cTn id="35" dur="1" fill="hold">
                                          <p:stCondLst>
                                            <p:cond delay="0"/>
                                          </p:stCondLst>
                                        </p:cTn>
                                        <p:tgtEl>
                                          <p:spTgt spid="138"/>
                                        </p:tgtEl>
                                        <p:attrNameLst>
                                          <p:attrName>style.visibility</p:attrName>
                                        </p:attrNameLst>
                                      </p:cBhvr>
                                      <p:to>
                                        <p:strVal val="hidden"/>
                                      </p:to>
                                    </p:set>
                                  </p:childTnLst>
                                </p:cTn>
                              </p:par>
                              <p:par>
                                <p:cTn id="36" presetID="1" presetClass="exit" presetSubtype="0" fill="hold" nodeType="withEffect">
                                  <p:stCondLst>
                                    <p:cond delay="0"/>
                                  </p:stCondLst>
                                  <p:childTnLst>
                                    <p:set>
                                      <p:cBhvr>
                                        <p:cTn id="37" dur="1" fill="hold">
                                          <p:stCondLst>
                                            <p:cond delay="0"/>
                                          </p:stCondLst>
                                        </p:cTn>
                                        <p:tgtEl>
                                          <p:spTgt spid="194"/>
                                        </p:tgtEl>
                                        <p:attrNameLst>
                                          <p:attrName>style.visibility</p:attrName>
                                        </p:attrNameLst>
                                      </p:cBhvr>
                                      <p:to>
                                        <p:strVal val="hidden"/>
                                      </p:to>
                                    </p:set>
                                  </p:childTnLst>
                                </p:cTn>
                              </p:par>
                              <p:par>
                                <p:cTn id="38" presetID="1" presetClass="exit" presetSubtype="0" fill="hold" grpId="1" nodeType="withEffect">
                                  <p:stCondLst>
                                    <p:cond delay="0"/>
                                  </p:stCondLst>
                                  <p:childTnLst>
                                    <p:set>
                                      <p:cBhvr>
                                        <p:cTn id="39" dur="1" fill="hold">
                                          <p:stCondLst>
                                            <p:cond delay="0"/>
                                          </p:stCondLst>
                                        </p:cTn>
                                        <p:tgtEl>
                                          <p:spTgt spid="140"/>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170"/>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189"/>
                                        </p:tgtEl>
                                        <p:attrNameLst>
                                          <p:attrName>style.visibility</p:attrName>
                                        </p:attrNameLst>
                                      </p:cBhvr>
                                      <p:to>
                                        <p:strVal val="hidden"/>
                                      </p:to>
                                    </p:set>
                                  </p:childTnLst>
                                </p:cTn>
                              </p:par>
                              <p:par>
                                <p:cTn id="44" presetID="1" presetClass="exit" presetSubtype="0" fill="hold" nodeType="withEffect">
                                  <p:stCondLst>
                                    <p:cond delay="0"/>
                                  </p:stCondLst>
                                  <p:childTnLst>
                                    <p:set>
                                      <p:cBhvr>
                                        <p:cTn id="45" dur="1" fill="hold">
                                          <p:stCondLst>
                                            <p:cond delay="0"/>
                                          </p:stCondLst>
                                        </p:cTn>
                                        <p:tgtEl>
                                          <p:spTgt spid="165"/>
                                        </p:tgtEl>
                                        <p:attrNameLst>
                                          <p:attrName>style.visibility</p:attrName>
                                        </p:attrNameLst>
                                      </p:cBhvr>
                                      <p:to>
                                        <p:strVal val="hidden"/>
                                      </p:to>
                                    </p:set>
                                  </p:childTnLst>
                                </p:cTn>
                              </p:par>
                            </p:childTnLst>
                          </p:cTn>
                        </p:par>
                        <p:par>
                          <p:cTn id="46" fill="hold">
                            <p:stCondLst>
                              <p:cond delay="500"/>
                            </p:stCondLst>
                            <p:childTnLst>
                              <p:par>
                                <p:cTn id="47" presetID="22" presetClass="entr" presetSubtype="4" fill="hold" nodeType="afterEffect">
                                  <p:stCondLst>
                                    <p:cond delay="0"/>
                                  </p:stCondLst>
                                  <p:childTnLst>
                                    <p:set>
                                      <p:cBhvr>
                                        <p:cTn id="48" dur="1" fill="hold">
                                          <p:stCondLst>
                                            <p:cond delay="0"/>
                                          </p:stCondLst>
                                        </p:cTn>
                                        <p:tgtEl>
                                          <p:spTgt spid="182"/>
                                        </p:tgtEl>
                                        <p:attrNameLst>
                                          <p:attrName>style.visibility</p:attrName>
                                        </p:attrNameLst>
                                      </p:cBhvr>
                                      <p:to>
                                        <p:strVal val="visible"/>
                                      </p:to>
                                    </p:set>
                                    <p:animEffect transition="in" filter="wipe(down)">
                                      <p:cBhvr>
                                        <p:cTn id="49" dur="500"/>
                                        <p:tgtEl>
                                          <p:spTgt spid="182"/>
                                        </p:tgtEl>
                                      </p:cBhvr>
                                    </p:animEffect>
                                  </p:childTnLst>
                                </p:cTn>
                              </p:par>
                            </p:childTnLst>
                          </p:cTn>
                        </p:par>
                      </p:childTnLst>
                    </p:cTn>
                  </p:par>
                </p:childTnLst>
              </p:cTn>
              <p:nextCondLst>
                <p:cond evt="onClick" delay="0">
                  <p:tgtEl>
                    <p:spTgt spid="146"/>
                  </p:tgtEl>
                </p:cond>
              </p:nextCondLst>
            </p:seq>
            <p:seq concurrent="1" nextAc="seek">
              <p:cTn id="50" restart="whenNotActive" fill="hold" evtFilter="cancelBubble" nodeType="interactiveSeq">
                <p:stCondLst>
                  <p:cond evt="onClick" delay="0">
                    <p:tgtEl>
                      <p:spTgt spid="141"/>
                    </p:tgtEl>
                  </p:cond>
                </p:stCondLst>
                <p:endSync evt="end" delay="0">
                  <p:rtn val="all"/>
                </p:endSync>
                <p:childTnLst>
                  <p:par>
                    <p:cTn id="51" fill="hold">
                      <p:stCondLst>
                        <p:cond delay="0"/>
                      </p:stCondLst>
                      <p:childTnLst>
                        <p:par>
                          <p:cTn id="52" fill="hold">
                            <p:stCondLst>
                              <p:cond delay="0"/>
                            </p:stCondLst>
                            <p:childTnLst>
                              <p:par>
                                <p:cTn id="53" presetID="10" presetClass="entr" presetSubtype="0" fill="hold" grpId="0" nodeType="afterEffect">
                                  <p:stCondLst>
                                    <p:cond delay="0"/>
                                  </p:stCondLst>
                                  <p:childTnLst>
                                    <p:set>
                                      <p:cBhvr>
                                        <p:cTn id="54" dur="1" fill="hold">
                                          <p:stCondLst>
                                            <p:cond delay="0"/>
                                          </p:stCondLst>
                                        </p:cTn>
                                        <p:tgtEl>
                                          <p:spTgt spid="138"/>
                                        </p:tgtEl>
                                        <p:attrNameLst>
                                          <p:attrName>style.visibility</p:attrName>
                                        </p:attrNameLst>
                                      </p:cBhvr>
                                      <p:to>
                                        <p:strVal val="visible"/>
                                      </p:to>
                                    </p:set>
                                    <p:animEffect transition="in" filter="fade">
                                      <p:cBhvr>
                                        <p:cTn id="55" dur="500"/>
                                        <p:tgtEl>
                                          <p:spTgt spid="138"/>
                                        </p:tgtEl>
                                      </p:cBhvr>
                                    </p:animEffect>
                                  </p:childTnLst>
                                </p:cTn>
                              </p:par>
                              <p:par>
                                <p:cTn id="56" presetID="10" presetClass="entr" presetSubtype="0" fill="hold" nodeType="withEffect">
                                  <p:stCondLst>
                                    <p:cond delay="0"/>
                                  </p:stCondLst>
                                  <p:childTnLst>
                                    <p:set>
                                      <p:cBhvr>
                                        <p:cTn id="57" dur="1" fill="hold">
                                          <p:stCondLst>
                                            <p:cond delay="0"/>
                                          </p:stCondLst>
                                        </p:cTn>
                                        <p:tgtEl>
                                          <p:spTgt spid="189"/>
                                        </p:tgtEl>
                                        <p:attrNameLst>
                                          <p:attrName>style.visibility</p:attrName>
                                        </p:attrNameLst>
                                      </p:cBhvr>
                                      <p:to>
                                        <p:strVal val="visible"/>
                                      </p:to>
                                    </p:set>
                                    <p:animEffect transition="in" filter="fade">
                                      <p:cBhvr>
                                        <p:cTn id="58" dur="500"/>
                                        <p:tgtEl>
                                          <p:spTgt spid="189"/>
                                        </p:tgtEl>
                                      </p:cBhvr>
                                    </p:animEffect>
                                  </p:childTnLst>
                                </p:cTn>
                              </p:par>
                              <p:par>
                                <p:cTn id="59" presetID="1" presetClass="exit" presetSubtype="0" fill="hold" nodeType="withEffect">
                                  <p:stCondLst>
                                    <p:cond delay="0"/>
                                  </p:stCondLst>
                                  <p:childTnLst>
                                    <p:set>
                                      <p:cBhvr>
                                        <p:cTn id="60" dur="1" fill="hold">
                                          <p:stCondLst>
                                            <p:cond delay="0"/>
                                          </p:stCondLst>
                                        </p:cTn>
                                        <p:tgtEl>
                                          <p:spTgt spid="202"/>
                                        </p:tgtEl>
                                        <p:attrNameLst>
                                          <p:attrName>style.visibility</p:attrName>
                                        </p:attrNameLst>
                                      </p:cBhvr>
                                      <p:to>
                                        <p:strVal val="hidden"/>
                                      </p:to>
                                    </p:set>
                                  </p:childTnLst>
                                </p:cTn>
                              </p:par>
                              <p:par>
                                <p:cTn id="61" presetID="1" presetClass="exit" presetSubtype="0" fill="hold" nodeType="withEffect">
                                  <p:stCondLst>
                                    <p:cond delay="0"/>
                                  </p:stCondLst>
                                  <p:childTnLst>
                                    <p:set>
                                      <p:cBhvr>
                                        <p:cTn id="62" dur="1" fill="hold">
                                          <p:stCondLst>
                                            <p:cond delay="0"/>
                                          </p:stCondLst>
                                        </p:cTn>
                                        <p:tgtEl>
                                          <p:spTgt spid="165"/>
                                        </p:tgtEl>
                                        <p:attrNameLst>
                                          <p:attrName>style.visibility</p:attrName>
                                        </p:attrNameLst>
                                      </p:cBhvr>
                                      <p:to>
                                        <p:strVal val="hidden"/>
                                      </p:to>
                                    </p:set>
                                  </p:childTnLst>
                                </p:cTn>
                              </p:par>
                              <p:par>
                                <p:cTn id="63" presetID="1" presetClass="exit" presetSubtype="0" fill="hold" nodeType="withEffect">
                                  <p:stCondLst>
                                    <p:cond delay="0"/>
                                  </p:stCondLst>
                                  <p:childTnLst>
                                    <p:set>
                                      <p:cBhvr>
                                        <p:cTn id="64" dur="1" fill="hold">
                                          <p:stCondLst>
                                            <p:cond delay="0"/>
                                          </p:stCondLst>
                                        </p:cTn>
                                        <p:tgtEl>
                                          <p:spTgt spid="177"/>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0"/>
                                          </p:stCondLst>
                                        </p:cTn>
                                        <p:tgtEl>
                                          <p:spTgt spid="139"/>
                                        </p:tgtEl>
                                        <p:attrNameLst>
                                          <p:attrName>style.visibility</p:attrName>
                                        </p:attrNameLst>
                                      </p:cBhvr>
                                      <p:to>
                                        <p:strVal val="hidden"/>
                                      </p:to>
                                    </p:set>
                                  </p:childTnLst>
                                </p:cTn>
                              </p:par>
                              <p:par>
                                <p:cTn id="67" presetID="1" presetClass="exit" presetSubtype="0" fill="hold" nodeType="withEffect">
                                  <p:stCondLst>
                                    <p:cond delay="0"/>
                                  </p:stCondLst>
                                  <p:childTnLst>
                                    <p:set>
                                      <p:cBhvr>
                                        <p:cTn id="68" dur="1" fill="hold">
                                          <p:stCondLst>
                                            <p:cond delay="0"/>
                                          </p:stCondLst>
                                        </p:cTn>
                                        <p:tgtEl>
                                          <p:spTgt spid="182"/>
                                        </p:tgtEl>
                                        <p:attrNameLst>
                                          <p:attrName>style.visibility</p:attrName>
                                        </p:attrNameLst>
                                      </p:cBhvr>
                                      <p:to>
                                        <p:strVal val="hidden"/>
                                      </p:to>
                                    </p:set>
                                  </p:childTnLst>
                                </p:cTn>
                              </p:par>
                              <p:par>
                                <p:cTn id="69" presetID="1" presetClass="exit" presetSubtype="0" fill="hold" nodeType="withEffect">
                                  <p:stCondLst>
                                    <p:cond delay="0"/>
                                  </p:stCondLst>
                                  <p:childTnLst>
                                    <p:set>
                                      <p:cBhvr>
                                        <p:cTn id="70" dur="1" fill="hold">
                                          <p:stCondLst>
                                            <p:cond delay="0"/>
                                          </p:stCondLst>
                                        </p:cTn>
                                        <p:tgtEl>
                                          <p:spTgt spid="170"/>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0"/>
                                          </p:stCondLst>
                                        </p:cTn>
                                        <p:tgtEl>
                                          <p:spTgt spid="140"/>
                                        </p:tgtEl>
                                        <p:attrNameLst>
                                          <p:attrName>style.visibility</p:attrName>
                                        </p:attrNameLst>
                                      </p:cBhvr>
                                      <p:to>
                                        <p:strVal val="hidden"/>
                                      </p:to>
                                    </p:set>
                                  </p:childTnLst>
                                </p:cTn>
                              </p:par>
                            </p:childTnLst>
                          </p:cTn>
                        </p:par>
                        <p:par>
                          <p:cTn id="73" fill="hold">
                            <p:stCondLst>
                              <p:cond delay="500"/>
                            </p:stCondLst>
                            <p:childTnLst>
                              <p:par>
                                <p:cTn id="74" presetID="22" presetClass="entr" presetSubtype="4" fill="hold" nodeType="afterEffect">
                                  <p:stCondLst>
                                    <p:cond delay="0"/>
                                  </p:stCondLst>
                                  <p:childTnLst>
                                    <p:set>
                                      <p:cBhvr>
                                        <p:cTn id="75" dur="1" fill="hold">
                                          <p:stCondLst>
                                            <p:cond delay="0"/>
                                          </p:stCondLst>
                                        </p:cTn>
                                        <p:tgtEl>
                                          <p:spTgt spid="194"/>
                                        </p:tgtEl>
                                        <p:attrNameLst>
                                          <p:attrName>style.visibility</p:attrName>
                                        </p:attrNameLst>
                                      </p:cBhvr>
                                      <p:to>
                                        <p:strVal val="visible"/>
                                      </p:to>
                                    </p:set>
                                    <p:animEffect transition="in" filter="wipe(down)">
                                      <p:cBhvr>
                                        <p:cTn id="76" dur="500"/>
                                        <p:tgtEl>
                                          <p:spTgt spid="194"/>
                                        </p:tgtEl>
                                      </p:cBhvr>
                                    </p:animEffect>
                                  </p:childTnLst>
                                </p:cTn>
                              </p:par>
                            </p:childTnLst>
                          </p:cTn>
                        </p:par>
                      </p:childTnLst>
                    </p:cTn>
                  </p:par>
                </p:childTnLst>
              </p:cTn>
              <p:nextCondLst>
                <p:cond evt="onClick" delay="0">
                  <p:tgtEl>
                    <p:spTgt spid="141"/>
                  </p:tgtEl>
                </p:cond>
              </p:nextCondLst>
            </p:seq>
            <p:seq concurrent="1" nextAc="seek">
              <p:cTn id="77" restart="whenNotActive" fill="hold" evtFilter="cancelBubble" nodeType="interactiveSeq">
                <p:stCondLst>
                  <p:cond evt="onClick" delay="0">
                    <p:tgtEl>
                      <p:spTgt spid="153"/>
                    </p:tgtEl>
                  </p:cond>
                </p:stCondLst>
                <p:endSync evt="end" delay="0">
                  <p:rtn val="all"/>
                </p:endSync>
                <p:childTnLst>
                  <p:par>
                    <p:cTn id="78" fill="hold">
                      <p:stCondLst>
                        <p:cond delay="0"/>
                      </p:stCondLst>
                      <p:childTnLst>
                        <p:par>
                          <p:cTn id="79" fill="hold">
                            <p:stCondLst>
                              <p:cond delay="0"/>
                            </p:stCondLst>
                            <p:childTnLst>
                              <p:par>
                                <p:cTn id="80" presetID="10" presetClass="entr" presetSubtype="0" fill="hold" grpId="2" nodeType="withEffect">
                                  <p:stCondLst>
                                    <p:cond delay="0"/>
                                  </p:stCondLst>
                                  <p:childTnLst>
                                    <p:set>
                                      <p:cBhvr>
                                        <p:cTn id="81" dur="1" fill="hold">
                                          <p:stCondLst>
                                            <p:cond delay="0"/>
                                          </p:stCondLst>
                                        </p:cTn>
                                        <p:tgtEl>
                                          <p:spTgt spid="140"/>
                                        </p:tgtEl>
                                        <p:attrNameLst>
                                          <p:attrName>style.visibility</p:attrName>
                                        </p:attrNameLst>
                                      </p:cBhvr>
                                      <p:to>
                                        <p:strVal val="visible"/>
                                      </p:to>
                                    </p:set>
                                    <p:animEffect transition="in" filter="fade">
                                      <p:cBhvr>
                                        <p:cTn id="82" dur="500"/>
                                        <p:tgtEl>
                                          <p:spTgt spid="140"/>
                                        </p:tgtEl>
                                      </p:cBhvr>
                                    </p:animEffect>
                                  </p:childTnLst>
                                </p:cTn>
                              </p:par>
                              <p:par>
                                <p:cTn id="83" presetID="10" presetClass="entr" presetSubtype="0" fill="hold" nodeType="withEffect">
                                  <p:stCondLst>
                                    <p:cond delay="0"/>
                                  </p:stCondLst>
                                  <p:childTnLst>
                                    <p:set>
                                      <p:cBhvr>
                                        <p:cTn id="84" dur="1" fill="hold">
                                          <p:stCondLst>
                                            <p:cond delay="0"/>
                                          </p:stCondLst>
                                        </p:cTn>
                                        <p:tgtEl>
                                          <p:spTgt spid="165"/>
                                        </p:tgtEl>
                                        <p:attrNameLst>
                                          <p:attrName>style.visibility</p:attrName>
                                        </p:attrNameLst>
                                      </p:cBhvr>
                                      <p:to>
                                        <p:strVal val="visible"/>
                                      </p:to>
                                    </p:set>
                                    <p:animEffect transition="in" filter="fade">
                                      <p:cBhvr>
                                        <p:cTn id="85" dur="500"/>
                                        <p:tgtEl>
                                          <p:spTgt spid="165"/>
                                        </p:tgtEl>
                                      </p:cBhvr>
                                    </p:animEffect>
                                  </p:childTnLst>
                                </p:cTn>
                              </p:par>
                              <p:par>
                                <p:cTn id="86" presetID="1" presetClass="exit" presetSubtype="0" fill="hold" nodeType="withEffect">
                                  <p:stCondLst>
                                    <p:cond delay="0"/>
                                  </p:stCondLst>
                                  <p:childTnLst>
                                    <p:set>
                                      <p:cBhvr>
                                        <p:cTn id="87" dur="1" fill="hold">
                                          <p:stCondLst>
                                            <p:cond delay="0"/>
                                          </p:stCondLst>
                                        </p:cTn>
                                        <p:tgtEl>
                                          <p:spTgt spid="189"/>
                                        </p:tgtEl>
                                        <p:attrNameLst>
                                          <p:attrName>style.visibility</p:attrName>
                                        </p:attrNameLst>
                                      </p:cBhvr>
                                      <p:to>
                                        <p:strVal val="hidden"/>
                                      </p:to>
                                    </p:set>
                                  </p:childTnLst>
                                </p:cTn>
                              </p:par>
                              <p:par>
                                <p:cTn id="88" presetID="1" presetClass="exit" presetSubtype="0" fill="hold" nodeType="withEffect">
                                  <p:stCondLst>
                                    <p:cond delay="0"/>
                                  </p:stCondLst>
                                  <p:childTnLst>
                                    <p:set>
                                      <p:cBhvr>
                                        <p:cTn id="89" dur="1" fill="hold">
                                          <p:stCondLst>
                                            <p:cond delay="0"/>
                                          </p:stCondLst>
                                        </p:cTn>
                                        <p:tgtEl>
                                          <p:spTgt spid="177"/>
                                        </p:tgtEl>
                                        <p:attrNameLst>
                                          <p:attrName>style.visibility</p:attrName>
                                        </p:attrNameLst>
                                      </p:cBhvr>
                                      <p:to>
                                        <p:strVal val="hidden"/>
                                      </p:to>
                                    </p:set>
                                  </p:childTnLst>
                                </p:cTn>
                              </p:par>
                              <p:par>
                                <p:cTn id="90" presetID="1" presetClass="exit" presetSubtype="0" fill="hold" grpId="2" nodeType="withEffect">
                                  <p:stCondLst>
                                    <p:cond delay="0"/>
                                  </p:stCondLst>
                                  <p:childTnLst>
                                    <p:set>
                                      <p:cBhvr>
                                        <p:cTn id="91" dur="1" fill="hold">
                                          <p:stCondLst>
                                            <p:cond delay="0"/>
                                          </p:stCondLst>
                                        </p:cTn>
                                        <p:tgtEl>
                                          <p:spTgt spid="138"/>
                                        </p:tgtEl>
                                        <p:attrNameLst>
                                          <p:attrName>style.visibility</p:attrName>
                                        </p:attrNameLst>
                                      </p:cBhvr>
                                      <p:to>
                                        <p:strVal val="hidden"/>
                                      </p:to>
                                    </p:set>
                                  </p:childTnLst>
                                </p:cTn>
                              </p:par>
                              <p:par>
                                <p:cTn id="92" presetID="1" presetClass="exit" presetSubtype="0" fill="hold" nodeType="withEffect">
                                  <p:stCondLst>
                                    <p:cond delay="0"/>
                                  </p:stCondLst>
                                  <p:childTnLst>
                                    <p:set>
                                      <p:cBhvr>
                                        <p:cTn id="93" dur="1" fill="hold">
                                          <p:stCondLst>
                                            <p:cond delay="0"/>
                                          </p:stCondLst>
                                        </p:cTn>
                                        <p:tgtEl>
                                          <p:spTgt spid="202"/>
                                        </p:tgtEl>
                                        <p:attrNameLst>
                                          <p:attrName>style.visibility</p:attrName>
                                        </p:attrNameLst>
                                      </p:cBhvr>
                                      <p:to>
                                        <p:strVal val="hidden"/>
                                      </p:to>
                                    </p:set>
                                  </p:childTnLst>
                                </p:cTn>
                              </p:par>
                              <p:par>
                                <p:cTn id="94" presetID="1" presetClass="exit" presetSubtype="0" fill="hold" nodeType="withEffect">
                                  <p:stCondLst>
                                    <p:cond delay="0"/>
                                  </p:stCondLst>
                                  <p:childTnLst>
                                    <p:set>
                                      <p:cBhvr>
                                        <p:cTn id="95" dur="1" fill="hold">
                                          <p:stCondLst>
                                            <p:cond delay="0"/>
                                          </p:stCondLst>
                                        </p:cTn>
                                        <p:tgtEl>
                                          <p:spTgt spid="194"/>
                                        </p:tgtEl>
                                        <p:attrNameLst>
                                          <p:attrName>style.visibility</p:attrName>
                                        </p:attrNameLst>
                                      </p:cBhvr>
                                      <p:to>
                                        <p:strVal val="hidden"/>
                                      </p:to>
                                    </p:set>
                                  </p:childTnLst>
                                </p:cTn>
                              </p:par>
                              <p:par>
                                <p:cTn id="96" presetID="1" presetClass="exit" presetSubtype="0" fill="hold" grpId="2" nodeType="withEffect">
                                  <p:stCondLst>
                                    <p:cond delay="0"/>
                                  </p:stCondLst>
                                  <p:childTnLst>
                                    <p:set>
                                      <p:cBhvr>
                                        <p:cTn id="97" dur="1" fill="hold">
                                          <p:stCondLst>
                                            <p:cond delay="0"/>
                                          </p:stCondLst>
                                        </p:cTn>
                                        <p:tgtEl>
                                          <p:spTgt spid="139"/>
                                        </p:tgtEl>
                                        <p:attrNameLst>
                                          <p:attrName>style.visibility</p:attrName>
                                        </p:attrNameLst>
                                      </p:cBhvr>
                                      <p:to>
                                        <p:strVal val="hidden"/>
                                      </p:to>
                                    </p:set>
                                  </p:childTnLst>
                                </p:cTn>
                              </p:par>
                              <p:par>
                                <p:cTn id="98" presetID="1" presetClass="exit" presetSubtype="0" fill="hold" nodeType="withEffect">
                                  <p:stCondLst>
                                    <p:cond delay="0"/>
                                  </p:stCondLst>
                                  <p:childTnLst>
                                    <p:set>
                                      <p:cBhvr>
                                        <p:cTn id="99" dur="1" fill="hold">
                                          <p:stCondLst>
                                            <p:cond delay="0"/>
                                          </p:stCondLst>
                                        </p:cTn>
                                        <p:tgtEl>
                                          <p:spTgt spid="182"/>
                                        </p:tgtEl>
                                        <p:attrNameLst>
                                          <p:attrName>style.visibility</p:attrName>
                                        </p:attrNameLst>
                                      </p:cBhvr>
                                      <p:to>
                                        <p:strVal val="hidden"/>
                                      </p:to>
                                    </p:set>
                                  </p:childTnLst>
                                </p:cTn>
                              </p:par>
                            </p:childTnLst>
                          </p:cTn>
                        </p:par>
                        <p:par>
                          <p:cTn id="100" fill="hold">
                            <p:stCondLst>
                              <p:cond delay="500"/>
                            </p:stCondLst>
                            <p:childTnLst>
                              <p:par>
                                <p:cTn id="101" presetID="22" presetClass="entr" presetSubtype="4" fill="hold" nodeType="afterEffect">
                                  <p:stCondLst>
                                    <p:cond delay="0"/>
                                  </p:stCondLst>
                                  <p:childTnLst>
                                    <p:set>
                                      <p:cBhvr>
                                        <p:cTn id="102" dur="1" fill="hold">
                                          <p:stCondLst>
                                            <p:cond delay="0"/>
                                          </p:stCondLst>
                                        </p:cTn>
                                        <p:tgtEl>
                                          <p:spTgt spid="170"/>
                                        </p:tgtEl>
                                        <p:attrNameLst>
                                          <p:attrName>style.visibility</p:attrName>
                                        </p:attrNameLst>
                                      </p:cBhvr>
                                      <p:to>
                                        <p:strVal val="visible"/>
                                      </p:to>
                                    </p:set>
                                    <p:animEffect transition="in" filter="wipe(down)">
                                      <p:cBhvr>
                                        <p:cTn id="103" dur="500"/>
                                        <p:tgtEl>
                                          <p:spTgt spid="170"/>
                                        </p:tgtEl>
                                      </p:cBhvr>
                                    </p:animEffect>
                                  </p:childTnLst>
                                </p:cTn>
                              </p:par>
                            </p:childTnLst>
                          </p:cTn>
                        </p:par>
                      </p:childTnLst>
                    </p:cTn>
                  </p:par>
                </p:childTnLst>
              </p:cTn>
              <p:nextCondLst>
                <p:cond evt="onClick" delay="0">
                  <p:tgtEl>
                    <p:spTgt spid="153"/>
                  </p:tgtEl>
                </p:cond>
              </p:nextCondLst>
            </p:seq>
          </p:childTnLst>
        </p:cTn>
      </p:par>
    </p:tnLst>
    <p:bldLst>
      <p:bldP spid="138" grpId="0" animBg="1"/>
      <p:bldP spid="138" grpId="1" animBg="1"/>
      <p:bldP spid="138" grpId="2" animBg="1"/>
      <p:bldP spid="138" grpId="4" animBg="1"/>
      <p:bldP spid="139" grpId="0" animBg="1"/>
      <p:bldP spid="139" grpId="1" animBg="1"/>
      <p:bldP spid="139" grpId="2" animBg="1"/>
      <p:bldP spid="139" grpId="4" animBg="1"/>
      <p:bldP spid="140" grpId="0" animBg="1"/>
      <p:bldP spid="140" grpId="1" animBg="1"/>
      <p:bldP spid="140" grpId="2" animBg="1"/>
      <p:bldP spid="140" grpId="4"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DUMMY"/>
          <p:cNvSpPr/>
          <p:nvPr/>
        </p:nvSpPr>
        <p:spPr>
          <a:xfrm>
            <a:off x="1471419" y="1179683"/>
            <a:ext cx="78602" cy="4666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BG"/>
          <p:cNvGrpSpPr/>
          <p:nvPr/>
        </p:nvGrpSpPr>
        <p:grpSpPr>
          <a:xfrm>
            <a:off x="543750" y="838999"/>
            <a:ext cx="8056493" cy="5534505"/>
            <a:chOff x="543750" y="838999"/>
            <a:chExt cx="8056493" cy="5534505"/>
          </a:xfrm>
        </p:grpSpPr>
        <p:grpSp>
          <p:nvGrpSpPr>
            <p:cNvPr id="23" name="Group 22"/>
            <p:cNvGrpSpPr/>
            <p:nvPr/>
          </p:nvGrpSpPr>
          <p:grpSpPr>
            <a:xfrm>
              <a:off x="543753" y="838999"/>
              <a:ext cx="8056489" cy="5008128"/>
              <a:chOff x="543751" y="838999"/>
              <a:chExt cx="8056491" cy="5008128"/>
            </a:xfrm>
            <a:solidFill>
              <a:srgbClr val="F5E9B0"/>
            </a:solidFill>
          </p:grpSpPr>
          <p:sp>
            <p:nvSpPr>
              <p:cNvPr id="24" name="Rectangle 23"/>
              <p:cNvSpPr/>
              <p:nvPr/>
            </p:nvSpPr>
            <p:spPr>
              <a:xfrm>
                <a:off x="543753" y="838999"/>
                <a:ext cx="8056489" cy="5008128"/>
              </a:xfrm>
              <a:prstGeom prst="rect">
                <a:avLst/>
              </a:prstGeom>
              <a:solidFill>
                <a:srgbClr val="C5E5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543751" y="1253999"/>
                <a:ext cx="1522268" cy="765045"/>
                <a:chOff x="543751" y="1469990"/>
                <a:chExt cx="1043302" cy="524332"/>
              </a:xfrm>
              <a:grpFill/>
            </p:grpSpPr>
            <p:sp>
              <p:nvSpPr>
                <p:cNvPr id="26" name="Right Triangle 25"/>
                <p:cNvSpPr/>
                <p:nvPr/>
              </p:nvSpPr>
              <p:spPr>
                <a:xfrm rot="5400000">
                  <a:off x="543751" y="1469990"/>
                  <a:ext cx="521651" cy="521651"/>
                </a:xfrm>
                <a:prstGeom prst="rtTriangle">
                  <a:avLst/>
                </a:prstGeom>
                <a:solidFill>
                  <a:srgbClr val="8AC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Triangle 26"/>
                <p:cNvSpPr/>
                <p:nvPr/>
              </p:nvSpPr>
              <p:spPr>
                <a:xfrm rot="16200000">
                  <a:off x="543751" y="1469990"/>
                  <a:ext cx="521651" cy="521651"/>
                </a:xfrm>
                <a:prstGeom prst="rtTriangle">
                  <a:avLst/>
                </a:prstGeom>
                <a:solidFill>
                  <a:srgbClr val="8ACBC0">
                    <a:alpha val="4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Triangle 27"/>
                <p:cNvSpPr/>
                <p:nvPr/>
              </p:nvSpPr>
              <p:spPr>
                <a:xfrm rot="5400000">
                  <a:off x="1065402" y="1472671"/>
                  <a:ext cx="521651" cy="521651"/>
                </a:xfrm>
                <a:prstGeom prst="rtTriangle">
                  <a:avLst/>
                </a:prstGeom>
                <a:solidFill>
                  <a:srgbClr val="8ACBC0">
                    <a:alpha val="2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 name="Right Triangle 11"/>
            <p:cNvSpPr/>
            <p:nvPr/>
          </p:nvSpPr>
          <p:spPr>
            <a:xfrm>
              <a:off x="543752" y="4752882"/>
              <a:ext cx="891497" cy="891497"/>
            </a:xfrm>
            <a:prstGeom prst="rtTriangle">
              <a:avLst/>
            </a:prstGeom>
            <a:solidFill>
              <a:srgbClr val="8ACBC0">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Triangle 34"/>
            <p:cNvSpPr/>
            <p:nvPr/>
          </p:nvSpPr>
          <p:spPr>
            <a:xfrm rot="10800000">
              <a:off x="543750" y="4669989"/>
              <a:ext cx="528641" cy="528641"/>
            </a:xfrm>
            <a:prstGeom prst="rtTriangle">
              <a:avLst/>
            </a:prstGeom>
            <a:solidFill>
              <a:srgbClr val="8ACBC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543754" y="5648290"/>
              <a:ext cx="8056489" cy="725214"/>
            </a:xfrm>
            <a:custGeom>
              <a:avLst/>
              <a:gdLst>
                <a:gd name="connsiteX0" fmla="*/ 0 w 8177860"/>
                <a:gd name="connsiteY0" fmla="*/ 0 h 725214"/>
                <a:gd name="connsiteX1" fmla="*/ 120871 w 8177860"/>
                <a:gd name="connsiteY1" fmla="*/ 0 h 725214"/>
                <a:gd name="connsiteX2" fmla="*/ 8056989 w 8177860"/>
                <a:gd name="connsiteY2" fmla="*/ 0 h 725214"/>
                <a:gd name="connsiteX3" fmla="*/ 8177860 w 8177860"/>
                <a:gd name="connsiteY3" fmla="*/ 0 h 725214"/>
                <a:gd name="connsiteX4" fmla="*/ 8177860 w 8177860"/>
                <a:gd name="connsiteY4" fmla="*/ 120871 h 725214"/>
                <a:gd name="connsiteX5" fmla="*/ 8177860 w 8177860"/>
                <a:gd name="connsiteY5" fmla="*/ 198317 h 725214"/>
                <a:gd name="connsiteX6" fmla="*/ 8177860 w 8177860"/>
                <a:gd name="connsiteY6" fmla="*/ 604343 h 725214"/>
                <a:gd name="connsiteX7" fmla="*/ 8056989 w 8177860"/>
                <a:gd name="connsiteY7" fmla="*/ 725214 h 725214"/>
                <a:gd name="connsiteX8" fmla="*/ 120871 w 8177860"/>
                <a:gd name="connsiteY8" fmla="*/ 725214 h 725214"/>
                <a:gd name="connsiteX9" fmla="*/ 0 w 8177860"/>
                <a:gd name="connsiteY9" fmla="*/ 604343 h 725214"/>
                <a:gd name="connsiteX10" fmla="*/ 0 w 8177860"/>
                <a:gd name="connsiteY10" fmla="*/ 198317 h 725214"/>
                <a:gd name="connsiteX11" fmla="*/ 0 w 8177860"/>
                <a:gd name="connsiteY11" fmla="*/ 120871 h 725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77860" h="725214">
                  <a:moveTo>
                    <a:pt x="0" y="0"/>
                  </a:moveTo>
                  <a:lnTo>
                    <a:pt x="120871" y="0"/>
                  </a:lnTo>
                  <a:lnTo>
                    <a:pt x="8056989" y="0"/>
                  </a:lnTo>
                  <a:lnTo>
                    <a:pt x="8177860" y="0"/>
                  </a:lnTo>
                  <a:lnTo>
                    <a:pt x="8177860" y="120871"/>
                  </a:lnTo>
                  <a:lnTo>
                    <a:pt x="8177860" y="198317"/>
                  </a:lnTo>
                  <a:lnTo>
                    <a:pt x="8177860" y="604343"/>
                  </a:lnTo>
                  <a:cubicBezTo>
                    <a:pt x="8177860" y="671098"/>
                    <a:pt x="8123744" y="725214"/>
                    <a:pt x="8056989" y="725214"/>
                  </a:cubicBezTo>
                  <a:lnTo>
                    <a:pt x="120871" y="725214"/>
                  </a:lnTo>
                  <a:cubicBezTo>
                    <a:pt x="54116" y="725214"/>
                    <a:pt x="0" y="671098"/>
                    <a:pt x="0" y="604343"/>
                  </a:cubicBezTo>
                  <a:lnTo>
                    <a:pt x="0" y="198317"/>
                  </a:lnTo>
                  <a:lnTo>
                    <a:pt x="0" y="120871"/>
                  </a:ln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TITLE"/>
          <p:cNvGrpSpPr/>
          <p:nvPr/>
        </p:nvGrpSpPr>
        <p:grpSpPr>
          <a:xfrm>
            <a:off x="543755" y="478894"/>
            <a:ext cx="8056489" cy="994306"/>
            <a:chOff x="543755" y="478894"/>
            <a:chExt cx="8056489" cy="994306"/>
          </a:xfrm>
        </p:grpSpPr>
        <p:sp>
          <p:nvSpPr>
            <p:cNvPr id="55" name="TITLE"/>
            <p:cNvSpPr/>
            <p:nvPr/>
          </p:nvSpPr>
          <p:spPr>
            <a:xfrm>
              <a:off x="543755" y="478894"/>
              <a:ext cx="8056489" cy="994306"/>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ITLE"/>
            <p:cNvSpPr txBox="1">
              <a:spLocks/>
            </p:cNvSpPr>
            <p:nvPr/>
          </p:nvSpPr>
          <p:spPr>
            <a:xfrm>
              <a:off x="543756" y="478894"/>
              <a:ext cx="805648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3600" i="1" dirty="0">
                  <a:solidFill>
                    <a:schemeClr val="bg1"/>
                  </a:solidFill>
                  <a:latin typeface="+mn-lt"/>
                </a:rPr>
                <a:t>Wherever a Flower Blooms</a:t>
              </a:r>
              <a:endParaRPr lang="en-GB" sz="3600" i="1" dirty="0">
                <a:solidFill>
                  <a:schemeClr val="bg1"/>
                </a:solidFill>
                <a:latin typeface="+mn-lt"/>
              </a:endParaRPr>
            </a:p>
          </p:txBody>
        </p:sp>
      </p:grpSp>
      <p:sp>
        <p:nvSpPr>
          <p:cNvPr id="54" name="TITLE"/>
          <p:cNvSpPr/>
          <p:nvPr/>
        </p:nvSpPr>
        <p:spPr>
          <a:xfrm>
            <a:off x="618521" y="550258"/>
            <a:ext cx="7906959" cy="848368"/>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43749" y="3639823"/>
            <a:ext cx="8056493" cy="2004556"/>
          </a:xfrm>
          <a:prstGeom prst="rect">
            <a:avLst/>
          </a:prstGeom>
          <a:solidFill>
            <a:srgbClr val="A9D9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3" name="(i) Box"/>
          <p:cNvGrpSpPr/>
          <p:nvPr/>
        </p:nvGrpSpPr>
        <p:grpSpPr>
          <a:xfrm>
            <a:off x="4246477" y="2741106"/>
            <a:ext cx="4190020" cy="865267"/>
            <a:chOff x="4332541" y="2676473"/>
            <a:chExt cx="4190020" cy="865267"/>
          </a:xfrm>
        </p:grpSpPr>
        <p:grpSp>
          <p:nvGrpSpPr>
            <p:cNvPr id="13" name="Group 12"/>
            <p:cNvGrpSpPr/>
            <p:nvPr/>
          </p:nvGrpSpPr>
          <p:grpSpPr>
            <a:xfrm>
              <a:off x="4332541" y="2676473"/>
              <a:ext cx="316098" cy="400110"/>
              <a:chOff x="3481431" y="2023175"/>
              <a:chExt cx="423644" cy="536238"/>
            </a:xfrm>
          </p:grpSpPr>
          <p:sp>
            <p:nvSpPr>
              <p:cNvPr id="9" name="Oval 8"/>
              <p:cNvSpPr/>
              <p:nvPr/>
            </p:nvSpPr>
            <p:spPr>
              <a:xfrm>
                <a:off x="3481431" y="2102622"/>
                <a:ext cx="423644" cy="423644"/>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535960" y="2023175"/>
                <a:ext cx="192948" cy="536238"/>
              </a:xfrm>
              <a:prstGeom prst="rect">
                <a:avLst/>
              </a:prstGeom>
              <a:noFill/>
            </p:spPr>
            <p:txBody>
              <a:bodyPr wrap="square" rtlCol="0">
                <a:spAutoFit/>
              </a:bodyPr>
              <a:lstStyle/>
              <a:p>
                <a:r>
                  <a:rPr lang="en-GB" sz="2000" b="1" dirty="0" err="1">
                    <a:solidFill>
                      <a:srgbClr val="C5E5E0"/>
                    </a:solidFill>
                  </a:rPr>
                  <a:t>i</a:t>
                </a:r>
                <a:endParaRPr lang="en-GB" sz="2000" b="1" dirty="0">
                  <a:solidFill>
                    <a:srgbClr val="C5E5E0"/>
                  </a:solidFill>
                </a:endParaRPr>
              </a:p>
            </p:txBody>
          </p:sp>
        </p:grpSp>
        <p:sp>
          <p:nvSpPr>
            <p:cNvPr id="15" name="TextBox 14"/>
            <p:cNvSpPr txBox="1"/>
            <p:nvPr/>
          </p:nvSpPr>
          <p:spPr>
            <a:xfrm>
              <a:off x="4721795" y="2710743"/>
              <a:ext cx="3800766" cy="830997"/>
            </a:xfrm>
            <a:prstGeom prst="rect">
              <a:avLst/>
            </a:prstGeom>
            <a:noFill/>
          </p:spPr>
          <p:txBody>
            <a:bodyPr wrap="square" rtlCol="0">
              <a:spAutoFit/>
            </a:bodyPr>
            <a:lstStyle/>
            <a:p>
              <a:r>
                <a:rPr lang="en-GB" sz="1600" dirty="0">
                  <a:solidFill>
                    <a:srgbClr val="25B7BC"/>
                  </a:solidFill>
                  <a:latin typeface="Twinkl" pitchFamily="2" charset="0"/>
                </a:rPr>
                <a:t>Click on each member of the Totally </a:t>
              </a:r>
              <a:r>
                <a:rPr lang="en-GB" sz="1600" dirty="0" err="1">
                  <a:solidFill>
                    <a:srgbClr val="25B7BC"/>
                  </a:solidFill>
                  <a:latin typeface="Twinkl" pitchFamily="2" charset="0"/>
                </a:rPr>
                <a:t>Pawsome</a:t>
              </a:r>
              <a:r>
                <a:rPr lang="en-GB" sz="1600" dirty="0">
                  <a:solidFill>
                    <a:srgbClr val="25B7BC"/>
                  </a:solidFill>
                  <a:latin typeface="Twinkl" pitchFamily="2" charset="0"/>
                </a:rPr>
                <a:t> Gang and help them to read the picture.</a:t>
              </a:r>
            </a:p>
          </p:txBody>
        </p:sp>
      </p:grpSp>
      <p:sp>
        <p:nvSpPr>
          <p:cNvPr id="125" name="Rectangle 124"/>
          <p:cNvSpPr/>
          <p:nvPr/>
        </p:nvSpPr>
        <p:spPr>
          <a:xfrm>
            <a:off x="543749" y="1473200"/>
            <a:ext cx="8056493" cy="1173181"/>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election Container"/>
          <p:cNvSpPr/>
          <p:nvPr/>
        </p:nvSpPr>
        <p:spPr>
          <a:xfrm>
            <a:off x="4261607" y="3699372"/>
            <a:ext cx="4204644" cy="1854104"/>
          </a:xfrm>
          <a:prstGeom prst="roundRect">
            <a:avLst>
              <a:gd name="adj" fmla="val 769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90000"/>
                  <a:lumOff val="10000"/>
                </a:schemeClr>
              </a:solidFill>
            </a:endParaRPr>
          </a:p>
        </p:txBody>
      </p:sp>
      <p:cxnSp>
        <p:nvCxnSpPr>
          <p:cNvPr id="20" name="Straight Connector 19"/>
          <p:cNvCxnSpPr/>
          <p:nvPr/>
        </p:nvCxnSpPr>
        <p:spPr>
          <a:xfrm>
            <a:off x="4261607" y="4305106"/>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4261607" y="4935679"/>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1" name="[SELECT] Predicting Pip"/>
          <p:cNvSpPr/>
          <p:nvPr/>
        </p:nvSpPr>
        <p:spPr>
          <a:xfrm>
            <a:off x="4261607" y="3699373"/>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SELECT] Inference Iggy"/>
          <p:cNvSpPr/>
          <p:nvPr/>
        </p:nvSpPr>
        <p:spPr>
          <a:xfrm>
            <a:off x="4258040" y="4312328"/>
            <a:ext cx="4206169" cy="621981"/>
          </a:xfrm>
          <a:prstGeom prst="rect">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SELECT] Cassie"/>
          <p:cNvSpPr/>
          <p:nvPr/>
        </p:nvSpPr>
        <p:spPr>
          <a:xfrm rot="10800000">
            <a:off x="4259566" y="4934309"/>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1" name="Cassie The Commentator"/>
          <p:cNvGrpSpPr/>
          <p:nvPr/>
        </p:nvGrpSpPr>
        <p:grpSpPr>
          <a:xfrm>
            <a:off x="4373733" y="3703671"/>
            <a:ext cx="4093282" cy="512450"/>
            <a:chOff x="4373733" y="3703671"/>
            <a:chExt cx="4093282" cy="512450"/>
          </a:xfrm>
        </p:grpSpPr>
        <p:sp>
          <p:nvSpPr>
            <p:cNvPr id="30" name="TextBox 29"/>
            <p:cNvSpPr txBox="1"/>
            <p:nvPr/>
          </p:nvSpPr>
          <p:spPr>
            <a:xfrm>
              <a:off x="4928691" y="3827183"/>
              <a:ext cx="3538324" cy="369332"/>
            </a:xfrm>
            <a:prstGeom prst="rect">
              <a:avLst/>
            </a:prstGeom>
            <a:noFill/>
          </p:spPr>
          <p:txBody>
            <a:bodyPr wrap="square" rtlCol="0">
              <a:spAutoFit/>
            </a:bodyPr>
            <a:lstStyle/>
            <a:p>
              <a:r>
                <a:rPr lang="en-GB" b="1" spc="-30" dirty="0"/>
                <a:t>Predicting Pip </a:t>
              </a:r>
              <a:r>
                <a:rPr lang="en-GB" sz="1600" spc="-30" dirty="0">
                  <a:solidFill>
                    <a:schemeClr val="bg1">
                      <a:lumMod val="85000"/>
                    </a:schemeClr>
                  </a:solidFill>
                </a:rPr>
                <a:t>wants to know…</a:t>
              </a:r>
              <a:endParaRPr lang="en-GB" spc="-30" dirty="0">
                <a:solidFill>
                  <a:schemeClr val="bg1">
                    <a:lumMod val="85000"/>
                  </a:schemeClr>
                </a:solidFill>
              </a:endParaRPr>
            </a:p>
          </p:txBody>
        </p:sp>
        <p:grpSp>
          <p:nvGrpSpPr>
            <p:cNvPr id="108" name="Group 107"/>
            <p:cNvGrpSpPr/>
            <p:nvPr/>
          </p:nvGrpSpPr>
          <p:grpSpPr>
            <a:xfrm>
              <a:off x="4373733" y="3703671"/>
              <a:ext cx="521959" cy="512450"/>
              <a:chOff x="2567563" y="2750692"/>
              <a:chExt cx="521959" cy="512450"/>
            </a:xfrm>
          </p:grpSpPr>
          <p:sp>
            <p:nvSpPr>
              <p:cNvPr id="109" name="Rounded Rectangle 108"/>
              <p:cNvSpPr/>
              <p:nvPr/>
            </p:nvSpPr>
            <p:spPr>
              <a:xfrm>
                <a:off x="2596861" y="2862246"/>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1" name="Picture 110"/>
              <p:cNvPicPr>
                <a:picLocks noChangeAspect="1"/>
              </p:cNvPicPr>
              <p:nvPr/>
            </p:nvPicPr>
            <p:blipFill rotWithShape="1">
              <a:blip r:embed="rId2" cstate="print">
                <a:extLst>
                  <a:ext uri="{28A0092B-C50C-407E-A947-70E740481C1C}">
                    <a14:useLocalDpi xmlns:a14="http://schemas.microsoft.com/office/drawing/2010/main"/>
                  </a:ext>
                </a:extLst>
              </a:blip>
              <a:srcRect l="24662" r="26017" b="70165"/>
              <a:stretch/>
            </p:blipFill>
            <p:spPr>
              <a:xfrm flipH="1">
                <a:off x="2567563" y="2750692"/>
                <a:ext cx="521959" cy="511543"/>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nvGrpSpPr>
          <p:cNvPr id="122" name="Inference Iggy"/>
          <p:cNvGrpSpPr/>
          <p:nvPr/>
        </p:nvGrpSpPr>
        <p:grpSpPr>
          <a:xfrm>
            <a:off x="4157217" y="4264529"/>
            <a:ext cx="4248021" cy="588143"/>
            <a:chOff x="4157217" y="4264529"/>
            <a:chExt cx="4248021" cy="588143"/>
          </a:xfrm>
        </p:grpSpPr>
        <p:sp>
          <p:nvSpPr>
            <p:cNvPr id="69" name="TextBox 68"/>
            <p:cNvSpPr txBox="1"/>
            <p:nvPr/>
          </p:nvSpPr>
          <p:spPr>
            <a:xfrm>
              <a:off x="4935722" y="4483340"/>
              <a:ext cx="3469516" cy="369332"/>
            </a:xfrm>
            <a:prstGeom prst="rect">
              <a:avLst/>
            </a:prstGeom>
            <a:noFill/>
          </p:spPr>
          <p:txBody>
            <a:bodyPr wrap="square" rtlCol="0">
              <a:spAutoFit/>
            </a:bodyPr>
            <a:lstStyle/>
            <a:p>
              <a:r>
                <a:rPr lang="en-GB" b="1" spc="-30" dirty="0"/>
                <a:t>Inference Iggy </a:t>
              </a:r>
              <a:r>
                <a:rPr lang="en-GB" sz="1600" spc="-30" dirty="0">
                  <a:solidFill>
                    <a:schemeClr val="bg1">
                      <a:lumMod val="85000"/>
                    </a:schemeClr>
                  </a:solidFill>
                </a:rPr>
                <a:t>wants to know…</a:t>
              </a:r>
              <a:endParaRPr lang="en-GB" spc="-30" dirty="0">
                <a:solidFill>
                  <a:schemeClr val="bg1">
                    <a:lumMod val="85000"/>
                  </a:schemeClr>
                </a:solidFill>
              </a:endParaRPr>
            </a:p>
          </p:txBody>
        </p:sp>
        <p:grpSp>
          <p:nvGrpSpPr>
            <p:cNvPr id="112" name="Group 111"/>
            <p:cNvGrpSpPr/>
            <p:nvPr/>
          </p:nvGrpSpPr>
          <p:grpSpPr>
            <a:xfrm>
              <a:off x="4157217" y="4264529"/>
              <a:ext cx="727869" cy="582181"/>
              <a:chOff x="2587091" y="2382807"/>
              <a:chExt cx="727869" cy="582181"/>
            </a:xfrm>
          </p:grpSpPr>
          <p:sp>
            <p:nvSpPr>
              <p:cNvPr id="113" name="Rounded Rectangle 112"/>
              <p:cNvSpPr/>
              <p:nvPr/>
            </p:nvSpPr>
            <p:spPr>
              <a:xfrm>
                <a:off x="2831090" y="2564092"/>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6" name="Picture 115"/>
              <p:cNvPicPr>
                <a:picLocks noChangeAspect="1"/>
              </p:cNvPicPr>
              <p:nvPr/>
            </p:nvPicPr>
            <p:blipFill rotWithShape="1">
              <a:blip r:embed="rId3" cstate="print">
                <a:extLst>
                  <a:ext uri="{28A0092B-C50C-407E-A947-70E740481C1C}">
                    <a14:useLocalDpi xmlns:a14="http://schemas.microsoft.com/office/drawing/2010/main"/>
                  </a:ext>
                </a:extLst>
              </a:blip>
              <a:srcRect l="745" t="-1888" r="20771" b="72502"/>
              <a:stretch/>
            </p:blipFill>
            <p:spPr>
              <a:xfrm>
                <a:off x="2587091" y="2382807"/>
                <a:ext cx="727869" cy="575721"/>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nvGrpSpPr>
          <p:cNvPr id="123" name="Predicting Pip"/>
          <p:cNvGrpSpPr/>
          <p:nvPr/>
        </p:nvGrpSpPr>
        <p:grpSpPr>
          <a:xfrm>
            <a:off x="4371658" y="4973888"/>
            <a:ext cx="4048763" cy="534326"/>
            <a:chOff x="4387734" y="4955908"/>
            <a:chExt cx="4048763" cy="534326"/>
          </a:xfrm>
        </p:grpSpPr>
        <p:sp>
          <p:nvSpPr>
            <p:cNvPr id="78" name="TextBox 77"/>
            <p:cNvSpPr txBox="1"/>
            <p:nvPr/>
          </p:nvSpPr>
          <p:spPr>
            <a:xfrm>
              <a:off x="4928691" y="5087330"/>
              <a:ext cx="3507806" cy="338554"/>
            </a:xfrm>
            <a:prstGeom prst="rect">
              <a:avLst/>
            </a:prstGeom>
            <a:noFill/>
          </p:spPr>
          <p:txBody>
            <a:bodyPr wrap="square" rtlCol="0">
              <a:spAutoFit/>
            </a:bodyPr>
            <a:lstStyle/>
            <a:p>
              <a:r>
                <a:rPr lang="en-GB" sz="1600" b="1" spc="-80" dirty="0"/>
                <a:t>Cassie the Commentator </a:t>
              </a:r>
              <a:r>
                <a:rPr lang="en-GB" sz="1400" spc="-80" dirty="0">
                  <a:solidFill>
                    <a:schemeClr val="bg1">
                      <a:lumMod val="85000"/>
                    </a:schemeClr>
                  </a:solidFill>
                </a:rPr>
                <a:t>wants you to…</a:t>
              </a:r>
              <a:endParaRPr lang="en-GB" sz="1600" spc="-80" dirty="0">
                <a:solidFill>
                  <a:schemeClr val="bg1">
                    <a:lumMod val="85000"/>
                  </a:schemeClr>
                </a:solidFill>
              </a:endParaRPr>
            </a:p>
          </p:txBody>
        </p:sp>
        <p:grpSp>
          <p:nvGrpSpPr>
            <p:cNvPr id="117" name="Group 116"/>
            <p:cNvGrpSpPr/>
            <p:nvPr/>
          </p:nvGrpSpPr>
          <p:grpSpPr>
            <a:xfrm>
              <a:off x="4387734" y="4955908"/>
              <a:ext cx="492042" cy="534326"/>
              <a:chOff x="2417309" y="2892160"/>
              <a:chExt cx="492042" cy="534326"/>
            </a:xfrm>
          </p:grpSpPr>
          <p:sp>
            <p:nvSpPr>
              <p:cNvPr id="118" name="Rounded Rectangle 117"/>
              <p:cNvSpPr/>
              <p:nvPr/>
            </p:nvSpPr>
            <p:spPr>
              <a:xfrm>
                <a:off x="2420843" y="2968993"/>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0" name="Picture 119"/>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417309" y="2892160"/>
                <a:ext cx="492042" cy="534326"/>
              </a:xfrm>
              <a:custGeom>
                <a:avLst/>
                <a:gdLst>
                  <a:gd name="connsiteX0" fmla="*/ 402697 w 469514"/>
                  <a:gd name="connsiteY0" fmla="*/ 0 h 400896"/>
                  <a:gd name="connsiteX1" fmla="*/ 66817 w 469514"/>
                  <a:gd name="connsiteY1" fmla="*/ 0 h 400896"/>
                  <a:gd name="connsiteX2" fmla="*/ 0 w 469514"/>
                  <a:gd name="connsiteY2" fmla="*/ 66817 h 400896"/>
                  <a:gd name="connsiteX3" fmla="*/ 0 w 469514"/>
                  <a:gd name="connsiteY3" fmla="*/ 334079 h 400896"/>
                  <a:gd name="connsiteX4" fmla="*/ 66817 w 469514"/>
                  <a:gd name="connsiteY4" fmla="*/ 400896 h 400896"/>
                  <a:gd name="connsiteX5" fmla="*/ 402697 w 469514"/>
                  <a:gd name="connsiteY5" fmla="*/ 400896 h 400896"/>
                  <a:gd name="connsiteX6" fmla="*/ 469514 w 469514"/>
                  <a:gd name="connsiteY6" fmla="*/ 334079 h 400896"/>
                  <a:gd name="connsiteX7" fmla="*/ 469514 w 469514"/>
                  <a:gd name="connsiteY7" fmla="*/ 66817 h 400896"/>
                  <a:gd name="connsiteX8" fmla="*/ 40269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402697" y="0"/>
                    </a:moveTo>
                    <a:lnTo>
                      <a:pt x="66817" y="0"/>
                    </a:lnTo>
                    <a:cubicBezTo>
                      <a:pt x="29915" y="0"/>
                      <a:pt x="0" y="29915"/>
                      <a:pt x="0" y="66817"/>
                    </a:cubicBezTo>
                    <a:lnTo>
                      <a:pt x="0" y="334079"/>
                    </a:lnTo>
                    <a:cubicBezTo>
                      <a:pt x="0" y="370981"/>
                      <a:pt x="29915" y="400896"/>
                      <a:pt x="66817" y="400896"/>
                    </a:cubicBezTo>
                    <a:lnTo>
                      <a:pt x="402697" y="400896"/>
                    </a:lnTo>
                    <a:cubicBezTo>
                      <a:pt x="439599" y="400896"/>
                      <a:pt x="469514" y="370981"/>
                      <a:pt x="469514" y="334079"/>
                    </a:cubicBezTo>
                    <a:lnTo>
                      <a:pt x="469514" y="66817"/>
                    </a:lnTo>
                    <a:cubicBezTo>
                      <a:pt x="469514" y="29915"/>
                      <a:pt x="439599" y="0"/>
                      <a:pt x="402697" y="0"/>
                    </a:cubicBezTo>
                    <a:close/>
                  </a:path>
                </a:pathLst>
              </a:custGeom>
            </p:spPr>
          </p:pic>
        </p:grpSp>
      </p:grpSp>
      <p:sp>
        <p:nvSpPr>
          <p:cNvPr id="126" name="Title 1"/>
          <p:cNvSpPr txBox="1"/>
          <p:nvPr/>
        </p:nvSpPr>
        <p:spPr>
          <a:xfrm>
            <a:off x="4261607" y="1761941"/>
            <a:ext cx="3871174" cy="646331"/>
          </a:xfrm>
          <a:prstGeom prst="rect">
            <a:avLst/>
          </a:prstGeom>
          <a:noFill/>
        </p:spPr>
        <p:txBody>
          <a:bodyPr wrap="square" rtlCol="0">
            <a:spAutoFit/>
          </a:bodyPr>
          <a:lstStyle/>
          <a:p>
            <a:pPr algn="ctr"/>
            <a:r>
              <a:rPr lang="en-GB" b="1" dirty="0">
                <a:solidFill>
                  <a:schemeClr val="bg1"/>
                </a:solidFill>
                <a:latin typeface="Twinkl" pitchFamily="2" charset="0"/>
              </a:rPr>
              <a:t>Look at this amazing illustration by Rob </a:t>
            </a:r>
            <a:r>
              <a:rPr lang="en-GB" b="1" dirty="0" err="1">
                <a:solidFill>
                  <a:schemeClr val="bg1"/>
                </a:solidFill>
                <a:latin typeface="Twinkl" pitchFamily="2" charset="0"/>
              </a:rPr>
              <a:t>Biddulph</a:t>
            </a:r>
            <a:r>
              <a:rPr lang="en-GB" b="1" dirty="0">
                <a:solidFill>
                  <a:schemeClr val="bg1"/>
                </a:solidFill>
                <a:latin typeface="Twinkl" pitchFamily="2" charset="0"/>
              </a:rPr>
              <a:t>.</a:t>
            </a:r>
          </a:p>
        </p:txBody>
      </p:sp>
      <p:grpSp>
        <p:nvGrpSpPr>
          <p:cNvPr id="146" name="[SPEECH] Pip"/>
          <p:cNvGrpSpPr/>
          <p:nvPr/>
        </p:nvGrpSpPr>
        <p:grpSpPr>
          <a:xfrm>
            <a:off x="803110" y="3225450"/>
            <a:ext cx="3358609" cy="3134201"/>
            <a:chOff x="803110" y="3225450"/>
            <a:chExt cx="3358609" cy="3134201"/>
          </a:xfrm>
        </p:grpSpPr>
        <p:sp>
          <p:nvSpPr>
            <p:cNvPr id="139" name="[SPEECH] Rex Retriever"/>
            <p:cNvSpPr/>
            <p:nvPr/>
          </p:nvSpPr>
          <p:spPr>
            <a:xfrm rot="2700000">
              <a:off x="915314" y="3113246"/>
              <a:ext cx="3134201" cy="3358609"/>
            </a:xfrm>
            <a:custGeom>
              <a:avLst/>
              <a:gdLst>
                <a:gd name="connsiteX0" fmla="*/ 2334080 w 3134201"/>
                <a:gd name="connsiteY0" fmla="*/ 0 h 3358609"/>
                <a:gd name="connsiteX1" fmla="*/ 2471897 w 3134201"/>
                <a:gd name="connsiteY1" fmla="*/ 435719 h 3358609"/>
                <a:gd name="connsiteX2" fmla="*/ 3105384 w 3134201"/>
                <a:gd name="connsiteY2" fmla="*/ 1069206 h 3358609"/>
                <a:gd name="connsiteX3" fmla="*/ 3105384 w 3134201"/>
                <a:gd name="connsiteY3" fmla="*/ 1208349 h 3358609"/>
                <a:gd name="connsiteX4" fmla="*/ 983942 w 3134201"/>
                <a:gd name="connsiteY4" fmla="*/ 3329791 h 3358609"/>
                <a:gd name="connsiteX5" fmla="*/ 844799 w 3134201"/>
                <a:gd name="connsiteY5" fmla="*/ 3329791 h 3358609"/>
                <a:gd name="connsiteX6" fmla="*/ 28817 w 3134201"/>
                <a:gd name="connsiteY6" fmla="*/ 2513810 h 3358609"/>
                <a:gd name="connsiteX7" fmla="*/ 28817 w 3134201"/>
                <a:gd name="connsiteY7" fmla="*/ 2374667 h 3358609"/>
                <a:gd name="connsiteX8" fmla="*/ 2150259 w 3134201"/>
                <a:gd name="connsiteY8" fmla="*/ 253225 h 3358609"/>
                <a:gd name="connsiteX9" fmla="*/ 2256855 w 3134201"/>
                <a:gd name="connsiteY9" fmla="*/ 231612 h 3358609"/>
                <a:gd name="connsiteX10" fmla="*/ 2260133 w 3134201"/>
                <a:gd name="connsiteY10" fmla="*/ 233789 h 33586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34201" h="3358609">
                  <a:moveTo>
                    <a:pt x="2334080" y="0"/>
                  </a:moveTo>
                  <a:lnTo>
                    <a:pt x="2471897" y="435719"/>
                  </a:lnTo>
                  <a:lnTo>
                    <a:pt x="3105384" y="1069206"/>
                  </a:lnTo>
                  <a:cubicBezTo>
                    <a:pt x="3143807" y="1107630"/>
                    <a:pt x="3143807" y="1169926"/>
                    <a:pt x="3105384" y="1208349"/>
                  </a:cubicBezTo>
                  <a:lnTo>
                    <a:pt x="983942" y="3329791"/>
                  </a:lnTo>
                  <a:cubicBezTo>
                    <a:pt x="945518" y="3368215"/>
                    <a:pt x="883222" y="3368215"/>
                    <a:pt x="844799" y="3329791"/>
                  </a:cubicBezTo>
                  <a:lnTo>
                    <a:pt x="28817" y="2513810"/>
                  </a:lnTo>
                  <a:cubicBezTo>
                    <a:pt x="-9606" y="2475386"/>
                    <a:pt x="-9606" y="2413090"/>
                    <a:pt x="28817" y="2374667"/>
                  </a:cubicBezTo>
                  <a:lnTo>
                    <a:pt x="2150259" y="253225"/>
                  </a:lnTo>
                  <a:cubicBezTo>
                    <a:pt x="2179077" y="224407"/>
                    <a:pt x="2221323" y="217203"/>
                    <a:pt x="2256855" y="231612"/>
                  </a:cubicBezTo>
                  <a:lnTo>
                    <a:pt x="2260133" y="233789"/>
                  </a:lnTo>
                  <a:close/>
                </a:path>
              </a:pathLst>
            </a:custGeom>
            <a:solidFill>
              <a:schemeClr val="bg1"/>
            </a:solidFill>
            <a:ln w="190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967198" y="4547762"/>
              <a:ext cx="2895491" cy="646331"/>
            </a:xfrm>
            <a:prstGeom prst="rect">
              <a:avLst/>
            </a:prstGeom>
            <a:noFill/>
          </p:spPr>
          <p:txBody>
            <a:bodyPr wrap="square" rtlCol="0">
              <a:spAutoFit/>
            </a:bodyPr>
            <a:lstStyle/>
            <a:p>
              <a:pPr algn="ctr"/>
              <a:r>
                <a:rPr lang="en-GB" dirty="0">
                  <a:latin typeface="Twinkl" pitchFamily="2" charset="0"/>
                </a:rPr>
                <a:t>What do you think that the child will do next?</a:t>
              </a:r>
            </a:p>
          </p:txBody>
        </p:sp>
      </p:grpSp>
      <p:grpSp>
        <p:nvGrpSpPr>
          <p:cNvPr id="148" name="[SPEECH] Iggy"/>
          <p:cNvGrpSpPr/>
          <p:nvPr/>
        </p:nvGrpSpPr>
        <p:grpSpPr>
          <a:xfrm>
            <a:off x="719707" y="3524331"/>
            <a:ext cx="3372021" cy="2696265"/>
            <a:chOff x="719707" y="3524331"/>
            <a:chExt cx="3372021" cy="2696265"/>
          </a:xfrm>
        </p:grpSpPr>
        <p:sp>
          <p:nvSpPr>
            <p:cNvPr id="141" name="[SPEECH] Arlo the Author"/>
            <p:cNvSpPr/>
            <p:nvPr/>
          </p:nvSpPr>
          <p:spPr>
            <a:xfrm rot="3600000">
              <a:off x="1057585" y="3186453"/>
              <a:ext cx="2696265" cy="3372021"/>
            </a:xfrm>
            <a:custGeom>
              <a:avLst/>
              <a:gdLst>
                <a:gd name="connsiteX0" fmla="*/ 13198 w 2696265"/>
                <a:gd name="connsiteY0" fmla="*/ 2647436 h 3372021"/>
                <a:gd name="connsiteX1" fmla="*/ 1513284 w 2696265"/>
                <a:gd name="connsiteY1" fmla="*/ 49211 h 3372021"/>
                <a:gd name="connsiteX2" fmla="*/ 1647685 w 2696265"/>
                <a:gd name="connsiteY2" fmla="*/ 13198 h 3372021"/>
                <a:gd name="connsiteX3" fmla="*/ 2005919 w 2696265"/>
                <a:gd name="connsiteY3" fmla="*/ 220024 h 3372021"/>
                <a:gd name="connsiteX4" fmla="*/ 2064071 w 2696265"/>
                <a:gd name="connsiteY4" fmla="*/ 31922 h 3372021"/>
                <a:gd name="connsiteX5" fmla="*/ 2147492 w 2696265"/>
                <a:gd name="connsiteY5" fmla="*/ 301761 h 3372021"/>
                <a:gd name="connsiteX6" fmla="*/ 2647055 w 2696265"/>
                <a:gd name="connsiteY6" fmla="*/ 590184 h 3372021"/>
                <a:gd name="connsiteX7" fmla="*/ 2683067 w 2696265"/>
                <a:gd name="connsiteY7" fmla="*/ 724586 h 3372021"/>
                <a:gd name="connsiteX8" fmla="*/ 1182981 w 2696265"/>
                <a:gd name="connsiteY8" fmla="*/ 3322811 h 3372021"/>
                <a:gd name="connsiteX9" fmla="*/ 1048580 w 2696265"/>
                <a:gd name="connsiteY9" fmla="*/ 3358824 h 3372021"/>
                <a:gd name="connsiteX10" fmla="*/ 49211 w 2696265"/>
                <a:gd name="connsiteY10" fmla="*/ 2781838 h 3372021"/>
                <a:gd name="connsiteX11" fmla="*/ 13198 w 2696265"/>
                <a:gd name="connsiteY11" fmla="*/ 2647436 h 3372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96265" h="3372021">
                  <a:moveTo>
                    <a:pt x="13198" y="2647436"/>
                  </a:moveTo>
                  <a:lnTo>
                    <a:pt x="1513284" y="49211"/>
                  </a:lnTo>
                  <a:cubicBezTo>
                    <a:pt x="1540453" y="2152"/>
                    <a:pt x="1600627" y="-13972"/>
                    <a:pt x="1647685" y="13198"/>
                  </a:cubicBezTo>
                  <a:lnTo>
                    <a:pt x="2005919" y="220024"/>
                  </a:lnTo>
                  <a:lnTo>
                    <a:pt x="2064071" y="31922"/>
                  </a:lnTo>
                  <a:lnTo>
                    <a:pt x="2147492" y="301761"/>
                  </a:lnTo>
                  <a:lnTo>
                    <a:pt x="2647055" y="590184"/>
                  </a:lnTo>
                  <a:cubicBezTo>
                    <a:pt x="2694114" y="617353"/>
                    <a:pt x="2710237" y="677527"/>
                    <a:pt x="2683067" y="724586"/>
                  </a:cubicBezTo>
                  <a:lnTo>
                    <a:pt x="1182981" y="3322811"/>
                  </a:lnTo>
                  <a:cubicBezTo>
                    <a:pt x="1155812" y="3369870"/>
                    <a:pt x="1095639" y="3385993"/>
                    <a:pt x="1048580" y="3358824"/>
                  </a:cubicBezTo>
                  <a:lnTo>
                    <a:pt x="49211" y="2781838"/>
                  </a:lnTo>
                  <a:cubicBezTo>
                    <a:pt x="2152" y="2754668"/>
                    <a:pt x="-13972" y="2694495"/>
                    <a:pt x="13198" y="2647436"/>
                  </a:cubicBezTo>
                  <a:close/>
                </a:path>
              </a:pathLst>
            </a:custGeom>
            <a:solidFill>
              <a:schemeClr val="bg1"/>
            </a:solidFill>
            <a:ln w="1905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TextBox 146"/>
            <p:cNvSpPr txBox="1"/>
            <p:nvPr/>
          </p:nvSpPr>
          <p:spPr>
            <a:xfrm>
              <a:off x="861418" y="4424066"/>
              <a:ext cx="3079230" cy="923330"/>
            </a:xfrm>
            <a:prstGeom prst="rect">
              <a:avLst/>
            </a:prstGeom>
            <a:noFill/>
          </p:spPr>
          <p:txBody>
            <a:bodyPr wrap="square" rtlCol="0">
              <a:spAutoFit/>
            </a:bodyPr>
            <a:lstStyle/>
            <a:p>
              <a:pPr algn="ctr"/>
              <a:r>
                <a:rPr lang="en-GB" dirty="0">
                  <a:latin typeface="Twinkl" pitchFamily="2" charset="0"/>
                </a:rPr>
                <a:t>What do you think the child is thinking about? What makes you think that?</a:t>
              </a:r>
            </a:p>
          </p:txBody>
        </p:sp>
      </p:grpSp>
      <p:grpSp>
        <p:nvGrpSpPr>
          <p:cNvPr id="151" name="[SPEECH] Cassie"/>
          <p:cNvGrpSpPr/>
          <p:nvPr/>
        </p:nvGrpSpPr>
        <p:grpSpPr>
          <a:xfrm>
            <a:off x="829067" y="3307475"/>
            <a:ext cx="3172482" cy="3147917"/>
            <a:chOff x="829067" y="3307475"/>
            <a:chExt cx="3172482" cy="3147917"/>
          </a:xfrm>
        </p:grpSpPr>
        <p:sp>
          <p:nvSpPr>
            <p:cNvPr id="144" name="[SPEECH] Predicting Pip"/>
            <p:cNvSpPr/>
            <p:nvPr/>
          </p:nvSpPr>
          <p:spPr>
            <a:xfrm rot="8100000">
              <a:off x="840430" y="3307475"/>
              <a:ext cx="3134201" cy="3147917"/>
            </a:xfrm>
            <a:custGeom>
              <a:avLst/>
              <a:gdLst>
                <a:gd name="connsiteX0" fmla="*/ 2150259 w 3134201"/>
                <a:gd name="connsiteY0" fmla="*/ 3119100 h 3147917"/>
                <a:gd name="connsiteX1" fmla="*/ 28817 w 3134201"/>
                <a:gd name="connsiteY1" fmla="*/ 997658 h 3147917"/>
                <a:gd name="connsiteX2" fmla="*/ 28817 w 3134201"/>
                <a:gd name="connsiteY2" fmla="*/ 858515 h 3147917"/>
                <a:gd name="connsiteX3" fmla="*/ 518472 w 3134201"/>
                <a:gd name="connsiteY3" fmla="*/ 368860 h 3147917"/>
                <a:gd name="connsiteX4" fmla="*/ 610266 w 3134201"/>
                <a:gd name="connsiteY4" fmla="*/ 0 h 3147917"/>
                <a:gd name="connsiteX5" fmla="*/ 665477 w 3134201"/>
                <a:gd name="connsiteY5" fmla="*/ 221855 h 3147917"/>
                <a:gd name="connsiteX6" fmla="*/ 844798 w 3134201"/>
                <a:gd name="connsiteY6" fmla="*/ 42533 h 3147917"/>
                <a:gd name="connsiteX7" fmla="*/ 983942 w 3134201"/>
                <a:gd name="connsiteY7" fmla="*/ 42533 h 3147917"/>
                <a:gd name="connsiteX8" fmla="*/ 3105383 w 3134201"/>
                <a:gd name="connsiteY8" fmla="*/ 2163975 h 3147917"/>
                <a:gd name="connsiteX9" fmla="*/ 3105383 w 3134201"/>
                <a:gd name="connsiteY9" fmla="*/ 2303118 h 3147917"/>
                <a:gd name="connsiteX10" fmla="*/ 2289402 w 3134201"/>
                <a:gd name="connsiteY10" fmla="*/ 3119100 h 3147917"/>
                <a:gd name="connsiteX11" fmla="*/ 2150259 w 3134201"/>
                <a:gd name="connsiteY11" fmla="*/ 3119100 h 3147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4201" h="3147917">
                  <a:moveTo>
                    <a:pt x="2150259" y="3119100"/>
                  </a:moveTo>
                  <a:lnTo>
                    <a:pt x="28817" y="997658"/>
                  </a:lnTo>
                  <a:cubicBezTo>
                    <a:pt x="-9606" y="959234"/>
                    <a:pt x="-9606" y="896938"/>
                    <a:pt x="28817" y="858515"/>
                  </a:cubicBezTo>
                  <a:lnTo>
                    <a:pt x="518472" y="368860"/>
                  </a:lnTo>
                  <a:lnTo>
                    <a:pt x="610266" y="0"/>
                  </a:lnTo>
                  <a:lnTo>
                    <a:pt x="665477" y="221855"/>
                  </a:lnTo>
                  <a:lnTo>
                    <a:pt x="844798" y="42533"/>
                  </a:lnTo>
                  <a:cubicBezTo>
                    <a:pt x="883222" y="4110"/>
                    <a:pt x="945518" y="4110"/>
                    <a:pt x="983942" y="42533"/>
                  </a:cubicBezTo>
                  <a:lnTo>
                    <a:pt x="3105383" y="2163975"/>
                  </a:lnTo>
                  <a:cubicBezTo>
                    <a:pt x="3143807" y="2202399"/>
                    <a:pt x="3143807" y="2264695"/>
                    <a:pt x="3105383" y="2303118"/>
                  </a:cubicBezTo>
                  <a:lnTo>
                    <a:pt x="2289402" y="3119100"/>
                  </a:lnTo>
                  <a:cubicBezTo>
                    <a:pt x="2250979" y="3157523"/>
                    <a:pt x="2188682" y="3157523"/>
                    <a:pt x="2150259" y="3119100"/>
                  </a:cubicBezTo>
                  <a:close/>
                </a:path>
              </a:pathLst>
            </a:custGeom>
            <a:solidFill>
              <a:schemeClr val="bg1"/>
            </a:solidFill>
            <a:ln w="19050">
              <a:solidFill>
                <a:srgbClr val="F082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TextBox 149"/>
            <p:cNvSpPr txBox="1"/>
            <p:nvPr/>
          </p:nvSpPr>
          <p:spPr>
            <a:xfrm>
              <a:off x="829067" y="4428829"/>
              <a:ext cx="3172482" cy="923330"/>
            </a:xfrm>
            <a:prstGeom prst="rect">
              <a:avLst/>
            </a:prstGeom>
            <a:noFill/>
          </p:spPr>
          <p:txBody>
            <a:bodyPr wrap="square" rtlCol="0">
              <a:spAutoFit/>
            </a:bodyPr>
            <a:lstStyle/>
            <a:p>
              <a:pPr algn="ctr"/>
              <a:r>
                <a:rPr lang="en-GB" dirty="0">
                  <a:latin typeface="Twinkl" pitchFamily="2" charset="0"/>
                </a:rPr>
                <a:t>Comment on why you think the illustrator has only used a few colours.</a:t>
              </a:r>
            </a:p>
          </p:txBody>
        </p:sp>
      </p:grpSp>
      <p:sp>
        <p:nvSpPr>
          <p:cNvPr id="152" name="TextBox 151"/>
          <p:cNvSpPr txBox="1"/>
          <p:nvPr/>
        </p:nvSpPr>
        <p:spPr>
          <a:xfrm>
            <a:off x="2950540" y="6051532"/>
            <a:ext cx="3348071" cy="338554"/>
          </a:xfrm>
          <a:prstGeom prst="rect">
            <a:avLst/>
          </a:prstGeom>
          <a:noFill/>
        </p:spPr>
        <p:txBody>
          <a:bodyPr wrap="square" rtlCol="0">
            <a:spAutoFit/>
          </a:bodyPr>
          <a:lstStyle/>
          <a:p>
            <a:pPr algn="ctr"/>
            <a:r>
              <a:rPr lang="en-GB" sz="800" dirty="0">
                <a:solidFill>
                  <a:schemeClr val="bg1"/>
                </a:solidFill>
                <a:latin typeface="Twinkl" pitchFamily="2" charset="0"/>
              </a:rPr>
              <a:t>Wherever a Flower Blooms</a:t>
            </a:r>
          </a:p>
          <a:p>
            <a:pPr algn="ctr"/>
            <a:r>
              <a:rPr lang="en-GB" sz="800" dirty="0">
                <a:solidFill>
                  <a:schemeClr val="bg1"/>
                </a:solidFill>
                <a:latin typeface="Twinkl" pitchFamily="2" charset="0"/>
              </a:rPr>
              <a:t>Copyright © Rob </a:t>
            </a:r>
            <a:r>
              <a:rPr lang="en-GB" sz="800" dirty="0" err="1">
                <a:solidFill>
                  <a:schemeClr val="bg1"/>
                </a:solidFill>
                <a:latin typeface="Twinkl" pitchFamily="2" charset="0"/>
              </a:rPr>
              <a:t>Biddulph</a:t>
            </a:r>
            <a:r>
              <a:rPr lang="en-GB" sz="800" dirty="0">
                <a:solidFill>
                  <a:schemeClr val="bg1"/>
                </a:solidFill>
                <a:latin typeface="Twinkl" pitchFamily="2" charset="0"/>
              </a:rPr>
              <a:t> 2020</a:t>
            </a:r>
          </a:p>
        </p:txBody>
      </p:sp>
      <p:sp>
        <p:nvSpPr>
          <p:cNvPr id="153" name="NEXT BUTTON"/>
          <p:cNvSpPr/>
          <p:nvPr/>
        </p:nvSpPr>
        <p:spPr>
          <a:xfrm>
            <a:off x="5615321" y="2753890"/>
            <a:ext cx="1163745" cy="570451"/>
          </a:xfrm>
          <a:prstGeom prst="roundRect">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25B7BC"/>
                </a:solidFill>
              </a:rPr>
              <a:t>Next</a:t>
            </a:r>
            <a:endParaRPr lang="en-GB" b="1" dirty="0">
              <a:solidFill>
                <a:srgbClr val="25B7BC"/>
              </a:solidFill>
            </a:endParaRPr>
          </a:p>
        </p:txBody>
      </p:sp>
      <p:sp>
        <p:nvSpPr>
          <p:cNvPr id="155" name="NEXT BUTTON">
            <a:hlinkClick r:id="" action="ppaction://hlinkshowjump?jump=nextslide"/>
          </p:cNvPr>
          <p:cNvSpPr/>
          <p:nvPr/>
        </p:nvSpPr>
        <p:spPr>
          <a:xfrm>
            <a:off x="6843327" y="5724826"/>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Answers</a:t>
            </a:r>
            <a:endParaRPr lang="en-GB" b="1" dirty="0">
              <a:solidFill>
                <a:srgbClr val="C3AE55"/>
              </a:solidFill>
            </a:endParaRPr>
          </a:p>
        </p:txBody>
      </p:sp>
      <p:sp>
        <p:nvSpPr>
          <p:cNvPr id="73" name="NEXT BUTTON">
            <a:hlinkClick r:id="rId5" action="ppaction://hlinksldjump"/>
          </p:cNvPr>
          <p:cNvSpPr/>
          <p:nvPr/>
        </p:nvSpPr>
        <p:spPr>
          <a:xfrm>
            <a:off x="618521" y="5724827"/>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Back to Menu</a:t>
            </a:r>
            <a:endParaRPr lang="en-GB" b="1" dirty="0">
              <a:solidFill>
                <a:srgbClr val="C3AE55"/>
              </a:solidFill>
            </a:endParaRPr>
          </a:p>
        </p:txBody>
      </p:sp>
      <p:pic>
        <p:nvPicPr>
          <p:cNvPr id="2" name="Picture 1"/>
          <p:cNvPicPr>
            <a:picLocks noChangeAspect="1"/>
          </p:cNvPicPr>
          <p:nvPr/>
        </p:nvPicPr>
        <p:blipFill rotWithShape="1">
          <a:blip r:embed="rId6">
            <a:extLst>
              <a:ext uri="{28A0092B-C50C-407E-A947-70E740481C1C}">
                <a14:useLocalDpi xmlns:a14="http://schemas.microsoft.com/office/drawing/2010/main"/>
              </a:ext>
            </a:extLst>
          </a:blip>
          <a:srcRect t="19814"/>
          <a:stretch/>
        </p:blipFill>
        <p:spPr>
          <a:xfrm>
            <a:off x="810852" y="1567032"/>
            <a:ext cx="3205986" cy="2487830"/>
          </a:xfrm>
          <a:prstGeom prst="rect">
            <a:avLst/>
          </a:prstGeom>
        </p:spPr>
      </p:pic>
      <p:sp>
        <p:nvSpPr>
          <p:cNvPr id="83" name="Zoom In">
            <a:hlinkClick r:id="rId7" action="ppaction://hlinksldjump"/>
          </p:cNvPr>
          <p:cNvSpPr/>
          <p:nvPr/>
        </p:nvSpPr>
        <p:spPr>
          <a:xfrm>
            <a:off x="3650244" y="1659836"/>
            <a:ext cx="233117" cy="233117"/>
          </a:xfrm>
          <a:custGeom>
            <a:avLst/>
            <a:gdLst>
              <a:gd name="connsiteX0" fmla="*/ 272640 w 637564"/>
              <a:gd name="connsiteY0" fmla="*/ 82365 h 637564"/>
              <a:gd name="connsiteX1" fmla="*/ 272640 w 637564"/>
              <a:gd name="connsiteY1" fmla="*/ 272641 h 637564"/>
              <a:gd name="connsiteX2" fmla="*/ 78566 w 637564"/>
              <a:gd name="connsiteY2" fmla="*/ 272641 h 637564"/>
              <a:gd name="connsiteX3" fmla="*/ 78566 w 637564"/>
              <a:gd name="connsiteY3" fmla="*/ 364920 h 637564"/>
              <a:gd name="connsiteX4" fmla="*/ 272640 w 637564"/>
              <a:gd name="connsiteY4" fmla="*/ 364920 h 637564"/>
              <a:gd name="connsiteX5" fmla="*/ 272640 w 637564"/>
              <a:gd name="connsiteY5" fmla="*/ 562791 h 637564"/>
              <a:gd name="connsiteX6" fmla="*/ 364919 w 637564"/>
              <a:gd name="connsiteY6" fmla="*/ 562791 h 637564"/>
              <a:gd name="connsiteX7" fmla="*/ 364919 w 637564"/>
              <a:gd name="connsiteY7" fmla="*/ 364920 h 637564"/>
              <a:gd name="connsiteX8" fmla="*/ 558992 w 637564"/>
              <a:gd name="connsiteY8" fmla="*/ 364920 h 637564"/>
              <a:gd name="connsiteX9" fmla="*/ 558992 w 637564"/>
              <a:gd name="connsiteY9" fmla="*/ 272641 h 637564"/>
              <a:gd name="connsiteX10" fmla="*/ 364919 w 637564"/>
              <a:gd name="connsiteY10" fmla="*/ 272641 h 637564"/>
              <a:gd name="connsiteX11" fmla="*/ 364919 w 637564"/>
              <a:gd name="connsiteY11" fmla="*/ 82365 h 637564"/>
              <a:gd name="connsiteX12" fmla="*/ 318782 w 637564"/>
              <a:gd name="connsiteY12" fmla="*/ 0 h 637564"/>
              <a:gd name="connsiteX13" fmla="*/ 637564 w 637564"/>
              <a:gd name="connsiteY13" fmla="*/ 318782 h 637564"/>
              <a:gd name="connsiteX14" fmla="*/ 318782 w 637564"/>
              <a:gd name="connsiteY14" fmla="*/ 637564 h 637564"/>
              <a:gd name="connsiteX15" fmla="*/ 0 w 637564"/>
              <a:gd name="connsiteY15" fmla="*/ 318782 h 637564"/>
              <a:gd name="connsiteX16" fmla="*/ 318782 w 637564"/>
              <a:gd name="connsiteY16" fmla="*/ 0 h 637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37564" h="637564">
                <a:moveTo>
                  <a:pt x="272640" y="82365"/>
                </a:moveTo>
                <a:lnTo>
                  <a:pt x="272640" y="272641"/>
                </a:lnTo>
                <a:lnTo>
                  <a:pt x="78566" y="272641"/>
                </a:lnTo>
                <a:lnTo>
                  <a:pt x="78566" y="364920"/>
                </a:lnTo>
                <a:lnTo>
                  <a:pt x="272640" y="364920"/>
                </a:lnTo>
                <a:lnTo>
                  <a:pt x="272640" y="562791"/>
                </a:lnTo>
                <a:lnTo>
                  <a:pt x="364919" y="562791"/>
                </a:lnTo>
                <a:lnTo>
                  <a:pt x="364919" y="364920"/>
                </a:lnTo>
                <a:lnTo>
                  <a:pt x="558992" y="364920"/>
                </a:lnTo>
                <a:lnTo>
                  <a:pt x="558992" y="272641"/>
                </a:lnTo>
                <a:lnTo>
                  <a:pt x="364919" y="272641"/>
                </a:lnTo>
                <a:lnTo>
                  <a:pt x="364919" y="82365"/>
                </a:lnTo>
                <a:close/>
                <a:moveTo>
                  <a:pt x="318782" y="0"/>
                </a:moveTo>
                <a:cubicBezTo>
                  <a:pt x="494840" y="0"/>
                  <a:pt x="637564" y="142724"/>
                  <a:pt x="637564" y="318782"/>
                </a:cubicBezTo>
                <a:cubicBezTo>
                  <a:pt x="637564" y="494840"/>
                  <a:pt x="494840" y="637564"/>
                  <a:pt x="318782" y="637564"/>
                </a:cubicBezTo>
                <a:cubicBezTo>
                  <a:pt x="142724" y="637564"/>
                  <a:pt x="0" y="494840"/>
                  <a:pt x="0" y="318782"/>
                </a:cubicBezTo>
                <a:cubicBezTo>
                  <a:pt x="0" y="142724"/>
                  <a:pt x="142724" y="0"/>
                  <a:pt x="318782" y="0"/>
                </a:cubicBezTo>
                <a:close/>
              </a:path>
            </a:pathLst>
          </a:cu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20561555"/>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500"/>
                                        <p:tgtEl>
                                          <p:spTgt spid="1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6"/>
                                        </p:tgtEl>
                                        <p:attrNameLst>
                                          <p:attrName>style.visibility</p:attrName>
                                        </p:attrNameLst>
                                      </p:cBhvr>
                                      <p:to>
                                        <p:strVal val="visible"/>
                                      </p:to>
                                    </p:set>
                                    <p:animEffect transition="in" filter="fade">
                                      <p:cBhvr>
                                        <p:cTn id="10" dur="500"/>
                                        <p:tgtEl>
                                          <p:spTgt spid="126"/>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83"/>
                                        </p:tgtEl>
                                        <p:attrNameLst>
                                          <p:attrName>style.visibility</p:attrName>
                                        </p:attrNameLst>
                                      </p:cBhvr>
                                      <p:to>
                                        <p:strVal val="visible"/>
                                      </p:to>
                                    </p:set>
                                    <p:animEffect transition="in" filter="fade">
                                      <p:cBhvr>
                                        <p:cTn id="14" dur="500"/>
                                        <p:tgtEl>
                                          <p:spTgt spid="83"/>
                                        </p:tgtEl>
                                      </p:cBhvr>
                                    </p:animEffect>
                                  </p:childTnLst>
                                </p:cTn>
                              </p:par>
                            </p:childTnLst>
                          </p:cTn>
                        </p:par>
                        <p:par>
                          <p:cTn id="15" fill="hold">
                            <p:stCondLst>
                              <p:cond delay="1000"/>
                            </p:stCondLst>
                            <p:childTnLst>
                              <p:par>
                                <p:cTn id="16" presetID="10" presetClass="entr" presetSubtype="0" fill="hold" grpId="0" nodeType="afterEffect">
                                  <p:stCondLst>
                                    <p:cond delay="2000"/>
                                  </p:stCondLst>
                                  <p:childTnLst>
                                    <p:set>
                                      <p:cBhvr>
                                        <p:cTn id="17" dur="1" fill="hold">
                                          <p:stCondLst>
                                            <p:cond delay="0"/>
                                          </p:stCondLst>
                                        </p:cTn>
                                        <p:tgtEl>
                                          <p:spTgt spid="153"/>
                                        </p:tgtEl>
                                        <p:attrNameLst>
                                          <p:attrName>style.visibility</p:attrName>
                                        </p:attrNameLst>
                                      </p:cBhvr>
                                      <p:to>
                                        <p:strVal val="visible"/>
                                      </p:to>
                                    </p:set>
                                    <p:animEffect transition="in" filter="fade">
                                      <p:cBhvr>
                                        <p:cTn id="18" dur="500"/>
                                        <p:tgtEl>
                                          <p:spTgt spid="15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153"/>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grpId="1" nodeType="withEffect">
                                  <p:stCondLst>
                                    <p:cond delay="0"/>
                                  </p:stCondLst>
                                  <p:childTnLst>
                                    <p:animEffect transition="out" filter="fade">
                                      <p:cBhvr>
                                        <p:cTn id="23" dur="500"/>
                                        <p:tgtEl>
                                          <p:spTgt spid="153"/>
                                        </p:tgtEl>
                                      </p:cBhvr>
                                    </p:animEffect>
                                    <p:set>
                                      <p:cBhvr>
                                        <p:cTn id="24" dur="1" fill="hold">
                                          <p:stCondLst>
                                            <p:cond delay="499"/>
                                          </p:stCondLst>
                                        </p:cTn>
                                        <p:tgtEl>
                                          <p:spTgt spid="153"/>
                                        </p:tgtEl>
                                        <p:attrNameLst>
                                          <p:attrName>style.visibility</p:attrName>
                                        </p:attrNameLst>
                                      </p:cBhvr>
                                      <p:to>
                                        <p:strVal val="hidden"/>
                                      </p:to>
                                    </p:set>
                                  </p:childTnLst>
                                </p:cTn>
                              </p:par>
                              <p:par>
                                <p:cTn id="25" presetID="10"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par>
                          <p:cTn id="28" fill="hold">
                            <p:stCondLst>
                              <p:cond delay="500"/>
                            </p:stCondLst>
                            <p:childTnLst>
                              <p:par>
                                <p:cTn id="29" presetID="2" presetClass="entr" presetSubtype="2" accel="32000" decel="66000" fill="hold" grpId="0" nodeType="afterEffect">
                                  <p:stCondLst>
                                    <p:cond delay="200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1+#ppt_w/2"/>
                                          </p:val>
                                        </p:tav>
                                        <p:tav tm="100000">
                                          <p:val>
                                            <p:strVal val="#ppt_x"/>
                                          </p:val>
                                        </p:tav>
                                      </p:tavLst>
                                    </p:anim>
                                    <p:anim calcmode="lin" valueType="num">
                                      <p:cBhvr additive="base">
                                        <p:cTn id="32" dur="500" fill="hold"/>
                                        <p:tgtEl>
                                          <p:spTgt spid="4"/>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121"/>
                                        </p:tgtEl>
                                        <p:attrNameLst>
                                          <p:attrName>style.visibility</p:attrName>
                                        </p:attrNameLst>
                                      </p:cBhvr>
                                      <p:to>
                                        <p:strVal val="visible"/>
                                      </p:to>
                                    </p:set>
                                    <p:animEffect transition="in" filter="fade">
                                      <p:cBhvr>
                                        <p:cTn id="36" dur="500"/>
                                        <p:tgtEl>
                                          <p:spTgt spid="121"/>
                                        </p:tgtEl>
                                      </p:cBhvr>
                                    </p:animEffect>
                                  </p:childTnLst>
                                </p:cTn>
                              </p:par>
                            </p:childTnLst>
                          </p:cTn>
                        </p:par>
                        <p:par>
                          <p:cTn id="37" fill="hold">
                            <p:stCondLst>
                              <p:cond delay="3500"/>
                            </p:stCondLst>
                            <p:childTnLst>
                              <p:par>
                                <p:cTn id="38" presetID="16" presetClass="entr" presetSubtype="37" fill="hold" nodeType="afterEffect">
                                  <p:stCondLst>
                                    <p:cond delay="1000"/>
                                  </p:stCondLst>
                                  <p:childTnLst>
                                    <p:set>
                                      <p:cBhvr>
                                        <p:cTn id="39" dur="1" fill="hold">
                                          <p:stCondLst>
                                            <p:cond delay="0"/>
                                          </p:stCondLst>
                                        </p:cTn>
                                        <p:tgtEl>
                                          <p:spTgt spid="20"/>
                                        </p:tgtEl>
                                        <p:attrNameLst>
                                          <p:attrName>style.visibility</p:attrName>
                                        </p:attrNameLst>
                                      </p:cBhvr>
                                      <p:to>
                                        <p:strVal val="visible"/>
                                      </p:to>
                                    </p:set>
                                    <p:animEffect transition="in" filter="barn(outVertical)">
                                      <p:cBhvr>
                                        <p:cTn id="40" dur="500"/>
                                        <p:tgtEl>
                                          <p:spTgt spid="20"/>
                                        </p:tgtEl>
                                      </p:cBhvr>
                                    </p:animEffect>
                                  </p:childTnLst>
                                </p:cTn>
                              </p:par>
                            </p:childTnLst>
                          </p:cTn>
                        </p:par>
                        <p:par>
                          <p:cTn id="41" fill="hold">
                            <p:stCondLst>
                              <p:cond delay="5000"/>
                            </p:stCondLst>
                            <p:childTnLst>
                              <p:par>
                                <p:cTn id="42" presetID="10" presetClass="entr" presetSubtype="0" fill="hold" nodeType="afterEffect">
                                  <p:stCondLst>
                                    <p:cond delay="0"/>
                                  </p:stCondLst>
                                  <p:childTnLst>
                                    <p:set>
                                      <p:cBhvr>
                                        <p:cTn id="43" dur="1" fill="hold">
                                          <p:stCondLst>
                                            <p:cond delay="0"/>
                                          </p:stCondLst>
                                        </p:cTn>
                                        <p:tgtEl>
                                          <p:spTgt spid="122"/>
                                        </p:tgtEl>
                                        <p:attrNameLst>
                                          <p:attrName>style.visibility</p:attrName>
                                        </p:attrNameLst>
                                      </p:cBhvr>
                                      <p:to>
                                        <p:strVal val="visible"/>
                                      </p:to>
                                    </p:set>
                                    <p:animEffect transition="in" filter="fade">
                                      <p:cBhvr>
                                        <p:cTn id="44" dur="500"/>
                                        <p:tgtEl>
                                          <p:spTgt spid="122"/>
                                        </p:tgtEl>
                                      </p:cBhvr>
                                    </p:animEffect>
                                  </p:childTnLst>
                                </p:cTn>
                              </p:par>
                            </p:childTnLst>
                          </p:cTn>
                        </p:par>
                        <p:par>
                          <p:cTn id="45" fill="hold">
                            <p:stCondLst>
                              <p:cond delay="5500"/>
                            </p:stCondLst>
                            <p:childTnLst>
                              <p:par>
                                <p:cTn id="46" presetID="16" presetClass="entr" presetSubtype="37" fill="hold" nodeType="afterEffect">
                                  <p:stCondLst>
                                    <p:cond delay="1000"/>
                                  </p:stCondLst>
                                  <p:childTnLst>
                                    <p:set>
                                      <p:cBhvr>
                                        <p:cTn id="47" dur="1" fill="hold">
                                          <p:stCondLst>
                                            <p:cond delay="0"/>
                                          </p:stCondLst>
                                        </p:cTn>
                                        <p:tgtEl>
                                          <p:spTgt spid="57"/>
                                        </p:tgtEl>
                                        <p:attrNameLst>
                                          <p:attrName>style.visibility</p:attrName>
                                        </p:attrNameLst>
                                      </p:cBhvr>
                                      <p:to>
                                        <p:strVal val="visible"/>
                                      </p:to>
                                    </p:set>
                                    <p:animEffect transition="in" filter="barn(outVertical)">
                                      <p:cBhvr>
                                        <p:cTn id="48" dur="500"/>
                                        <p:tgtEl>
                                          <p:spTgt spid="57"/>
                                        </p:tgtEl>
                                      </p:cBhvr>
                                    </p:animEffect>
                                  </p:childTnLst>
                                </p:cTn>
                              </p:par>
                            </p:childTnLst>
                          </p:cTn>
                        </p:par>
                        <p:par>
                          <p:cTn id="49" fill="hold">
                            <p:stCondLst>
                              <p:cond delay="7000"/>
                            </p:stCondLst>
                            <p:childTnLst>
                              <p:par>
                                <p:cTn id="50" presetID="10" presetClass="entr" presetSubtype="0" fill="hold" nodeType="afterEffect">
                                  <p:stCondLst>
                                    <p:cond delay="0"/>
                                  </p:stCondLst>
                                  <p:childTnLst>
                                    <p:set>
                                      <p:cBhvr>
                                        <p:cTn id="51" dur="1" fill="hold">
                                          <p:stCondLst>
                                            <p:cond delay="0"/>
                                          </p:stCondLst>
                                        </p:cTn>
                                        <p:tgtEl>
                                          <p:spTgt spid="123"/>
                                        </p:tgtEl>
                                        <p:attrNameLst>
                                          <p:attrName>style.visibility</p:attrName>
                                        </p:attrNameLst>
                                      </p:cBhvr>
                                      <p:to>
                                        <p:strVal val="visible"/>
                                      </p:to>
                                    </p:set>
                                    <p:animEffect transition="in" filter="fade">
                                      <p:cBhvr>
                                        <p:cTn id="52" dur="500"/>
                                        <p:tgtEl>
                                          <p:spTgt spid="123"/>
                                        </p:tgtEl>
                                      </p:cBhvr>
                                    </p:animEffect>
                                  </p:childTnLst>
                                </p:cTn>
                              </p:par>
                            </p:childTnLst>
                          </p:cTn>
                        </p:par>
                        <p:par>
                          <p:cTn id="53" fill="hold">
                            <p:stCondLst>
                              <p:cond delay="7500"/>
                            </p:stCondLst>
                            <p:childTnLst>
                              <p:par>
                                <p:cTn id="54" presetID="10" presetClass="entr" presetSubtype="0" fill="hold" grpId="0" nodeType="afterEffect">
                                  <p:stCondLst>
                                    <p:cond delay="5000"/>
                                  </p:stCondLst>
                                  <p:childTnLst>
                                    <p:set>
                                      <p:cBhvr>
                                        <p:cTn id="55" dur="1" fill="hold">
                                          <p:stCondLst>
                                            <p:cond delay="0"/>
                                          </p:stCondLst>
                                        </p:cTn>
                                        <p:tgtEl>
                                          <p:spTgt spid="155"/>
                                        </p:tgtEl>
                                        <p:attrNameLst>
                                          <p:attrName>style.visibility</p:attrName>
                                        </p:attrNameLst>
                                      </p:cBhvr>
                                      <p:to>
                                        <p:strVal val="visible"/>
                                      </p:to>
                                    </p:set>
                                    <p:animEffect transition="in" filter="fade">
                                      <p:cBhvr>
                                        <p:cTn id="56" dur="500"/>
                                        <p:tgtEl>
                                          <p:spTgt spid="155"/>
                                        </p:tgtEl>
                                      </p:cBhvr>
                                    </p:animEffect>
                                  </p:childTnLst>
                                </p:cTn>
                              </p:par>
                            </p:childTnLst>
                          </p:cTn>
                        </p:par>
                      </p:childTnLst>
                    </p:cTn>
                  </p:par>
                </p:childTnLst>
              </p:cTn>
              <p:nextCondLst>
                <p:cond evt="onClick" delay="0">
                  <p:tgtEl>
                    <p:spTgt spid="153"/>
                  </p:tgtEl>
                </p:cond>
              </p:nextCondLst>
            </p:seq>
            <p:seq concurrent="1" nextAc="seek">
              <p:cTn id="57" restart="whenNotActive" fill="hold" evtFilter="cancelBubble" nodeType="interactiveSeq">
                <p:stCondLst>
                  <p:cond evt="onClick" delay="0">
                    <p:tgtEl>
                      <p:spTgt spid="154"/>
                    </p:tgtEl>
                  </p:cond>
                </p:stCondLst>
                <p:endSync evt="end" delay="0">
                  <p:rtn val="all"/>
                </p:endSync>
                <p:childTnLst>
                  <p:par>
                    <p:cTn id="58" fill="hold">
                      <p:stCondLst>
                        <p:cond delay="0"/>
                      </p:stCondLst>
                      <p:childTnLst>
                        <p:par>
                          <p:cTn id="59" fill="hold">
                            <p:stCondLst>
                              <p:cond delay="0"/>
                            </p:stCondLst>
                            <p:childTnLst>
                              <p:par>
                                <p:cTn id="60" presetID="1" presetClass="entr" presetSubtype="0" fill="hold" nodeType="withEffect">
                                  <p:stCondLst>
                                    <p:cond delay="0"/>
                                  </p:stCondLst>
                                  <p:childTnLst>
                                    <p:set>
                                      <p:cBhvr>
                                        <p:cTn id="61" dur="1" fill="hold">
                                          <p:stCondLst>
                                            <p:cond delay="0"/>
                                          </p:stCondLst>
                                        </p:cTn>
                                        <p:tgtEl>
                                          <p:spTgt spid="146"/>
                                        </p:tgtEl>
                                        <p:attrNameLst>
                                          <p:attrName>style.visibility</p:attrName>
                                        </p:attrNameLst>
                                      </p:cBhvr>
                                      <p:to>
                                        <p:strVal val="visible"/>
                                      </p:to>
                                    </p:set>
                                  </p:childTnLst>
                                </p:cTn>
                              </p:par>
                              <p:par>
                                <p:cTn id="62" presetID="1" presetClass="entr" presetSubtype="0" fill="hold" nodeType="withEffect">
                                  <p:stCondLst>
                                    <p:cond delay="0"/>
                                  </p:stCondLst>
                                  <p:childTnLst>
                                    <p:set>
                                      <p:cBhvr>
                                        <p:cTn id="63" dur="1" fill="hold">
                                          <p:stCondLst>
                                            <p:cond delay="0"/>
                                          </p:stCondLst>
                                        </p:cTn>
                                        <p:tgtEl>
                                          <p:spTgt spid="151"/>
                                        </p:tgtEl>
                                        <p:attrNameLst>
                                          <p:attrName>style.visibility</p:attrName>
                                        </p:attrNameLst>
                                      </p:cBhvr>
                                      <p:to>
                                        <p:strVal val="visible"/>
                                      </p:to>
                                    </p:set>
                                  </p:childTnLst>
                                </p:cTn>
                              </p:par>
                              <p:par>
                                <p:cTn id="64" presetID="1" presetClass="entr" presetSubtype="0" fill="hold" grpId="1" nodeType="withEffect">
                                  <p:stCondLst>
                                    <p:cond delay="0"/>
                                  </p:stCondLst>
                                  <p:childTnLst>
                                    <p:set>
                                      <p:cBhvr>
                                        <p:cTn id="65" dur="1" fill="hold">
                                          <p:stCondLst>
                                            <p:cond delay="0"/>
                                          </p:stCondLst>
                                        </p:cTn>
                                        <p:tgtEl>
                                          <p:spTgt spid="4"/>
                                        </p:tgtEl>
                                        <p:attrNameLst>
                                          <p:attrName>style.visibility</p:attrName>
                                        </p:attrNameLst>
                                      </p:cBhvr>
                                      <p:to>
                                        <p:strVal val="visible"/>
                                      </p:to>
                                    </p:set>
                                  </p:childTnLst>
                                </p:cTn>
                              </p:par>
                              <p:par>
                                <p:cTn id="66" presetID="1" presetClass="entr" presetSubtype="0" fill="hold" nodeType="withEffect">
                                  <p:stCondLst>
                                    <p:cond delay="0"/>
                                  </p:stCondLst>
                                  <p:childTnLst>
                                    <p:set>
                                      <p:cBhvr>
                                        <p:cTn id="67" dur="1" fill="hold">
                                          <p:stCondLst>
                                            <p:cond delay="0"/>
                                          </p:stCondLst>
                                        </p:cTn>
                                        <p:tgtEl>
                                          <p:spTgt spid="121"/>
                                        </p:tgtEl>
                                        <p:attrNameLst>
                                          <p:attrName>style.visibility</p:attrName>
                                        </p:attrNameLst>
                                      </p:cBhvr>
                                      <p:to>
                                        <p:strVal val="visible"/>
                                      </p:to>
                                    </p:set>
                                  </p:childTnLst>
                                </p:cTn>
                              </p:par>
                              <p:par>
                                <p:cTn id="68" presetID="1" presetClass="entr" presetSubtype="0"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childTnLst>
                                </p:cTn>
                              </p:par>
                              <p:par>
                                <p:cTn id="70" presetID="1" presetClass="entr" presetSubtype="0" fill="hold" nodeType="withEffect">
                                  <p:stCondLst>
                                    <p:cond delay="0"/>
                                  </p:stCondLst>
                                  <p:childTnLst>
                                    <p:set>
                                      <p:cBhvr>
                                        <p:cTn id="71" dur="1" fill="hold">
                                          <p:stCondLst>
                                            <p:cond delay="0"/>
                                          </p:stCondLst>
                                        </p:cTn>
                                        <p:tgtEl>
                                          <p:spTgt spid="122"/>
                                        </p:tgtEl>
                                        <p:attrNameLst>
                                          <p:attrName>style.visibility</p:attrName>
                                        </p:attrNameLst>
                                      </p:cBhvr>
                                      <p:to>
                                        <p:strVal val="visible"/>
                                      </p:to>
                                    </p:set>
                                  </p:childTnLst>
                                </p:cTn>
                              </p:par>
                              <p:par>
                                <p:cTn id="72" presetID="1" presetClass="entr" presetSubtype="0" fill="hold" nodeType="withEffect">
                                  <p:stCondLst>
                                    <p:cond delay="0"/>
                                  </p:stCondLst>
                                  <p:childTnLst>
                                    <p:set>
                                      <p:cBhvr>
                                        <p:cTn id="73" dur="1" fill="hold">
                                          <p:stCondLst>
                                            <p:cond delay="0"/>
                                          </p:stCondLst>
                                        </p:cTn>
                                        <p:tgtEl>
                                          <p:spTgt spid="57"/>
                                        </p:tgtEl>
                                        <p:attrNameLst>
                                          <p:attrName>style.visibility</p:attrName>
                                        </p:attrNameLst>
                                      </p:cBhvr>
                                      <p:to>
                                        <p:strVal val="visible"/>
                                      </p:to>
                                    </p:set>
                                  </p:childTnLst>
                                </p:cTn>
                              </p:par>
                              <p:par>
                                <p:cTn id="74" presetID="1" presetClass="entr" presetSubtype="0" fill="hold" nodeType="withEffect">
                                  <p:stCondLst>
                                    <p:cond delay="0"/>
                                  </p:stCondLst>
                                  <p:childTnLst>
                                    <p:set>
                                      <p:cBhvr>
                                        <p:cTn id="75" dur="1" fill="hold">
                                          <p:stCondLst>
                                            <p:cond delay="0"/>
                                          </p:stCondLst>
                                        </p:cTn>
                                        <p:tgtEl>
                                          <p:spTgt spid="123"/>
                                        </p:tgtEl>
                                        <p:attrNameLst>
                                          <p:attrName>style.visibility</p:attrName>
                                        </p:attrNameLst>
                                      </p:cBhvr>
                                      <p:to>
                                        <p:strVal val="visible"/>
                                      </p:to>
                                    </p:set>
                                  </p:childTnLst>
                                </p:cTn>
                              </p:par>
                              <p:par>
                                <p:cTn id="76" presetID="1" presetClass="entr" presetSubtype="0" fill="hold" grpId="3" nodeType="withEffect">
                                  <p:stCondLst>
                                    <p:cond delay="0"/>
                                  </p:stCondLst>
                                  <p:childTnLst>
                                    <p:set>
                                      <p:cBhvr>
                                        <p:cTn id="77" dur="1" fill="hold">
                                          <p:stCondLst>
                                            <p:cond delay="0"/>
                                          </p:stCondLst>
                                        </p:cTn>
                                        <p:tgtEl>
                                          <p:spTgt spid="131"/>
                                        </p:tgtEl>
                                        <p:attrNameLst>
                                          <p:attrName>style.visibility</p:attrName>
                                        </p:attrNameLst>
                                      </p:cBhvr>
                                      <p:to>
                                        <p:strVal val="visible"/>
                                      </p:to>
                                    </p:set>
                                  </p:childTnLst>
                                </p:cTn>
                              </p:par>
                              <p:par>
                                <p:cTn id="78" presetID="1" presetClass="entr" presetSubtype="0" fill="hold" nodeType="withEffect">
                                  <p:stCondLst>
                                    <p:cond delay="0"/>
                                  </p:stCondLst>
                                  <p:childTnLst>
                                    <p:set>
                                      <p:cBhvr>
                                        <p:cTn id="79" dur="1" fill="hold">
                                          <p:stCondLst>
                                            <p:cond delay="0"/>
                                          </p:stCondLst>
                                        </p:cTn>
                                        <p:tgtEl>
                                          <p:spTgt spid="148"/>
                                        </p:tgtEl>
                                        <p:attrNameLst>
                                          <p:attrName>style.visibility</p:attrName>
                                        </p:attrNameLst>
                                      </p:cBhvr>
                                      <p:to>
                                        <p:strVal val="visible"/>
                                      </p:to>
                                    </p:set>
                                  </p:childTnLst>
                                </p:cTn>
                              </p:par>
                              <p:par>
                                <p:cTn id="80" presetID="1" presetClass="entr" presetSubtype="0" fill="hold" grpId="3" nodeType="withEffect">
                                  <p:stCondLst>
                                    <p:cond delay="0"/>
                                  </p:stCondLst>
                                  <p:childTnLst>
                                    <p:set>
                                      <p:cBhvr>
                                        <p:cTn id="81" dur="1" fill="hold">
                                          <p:stCondLst>
                                            <p:cond delay="0"/>
                                          </p:stCondLst>
                                        </p:cTn>
                                        <p:tgtEl>
                                          <p:spTgt spid="132"/>
                                        </p:tgtEl>
                                        <p:attrNameLst>
                                          <p:attrName>style.visibility</p:attrName>
                                        </p:attrNameLst>
                                      </p:cBhvr>
                                      <p:to>
                                        <p:strVal val="visible"/>
                                      </p:to>
                                    </p:set>
                                  </p:childTnLst>
                                </p:cTn>
                              </p:par>
                              <p:par>
                                <p:cTn id="82" presetID="1" presetClass="entr" presetSubtype="0" fill="hold" grpId="3" nodeType="withEffect">
                                  <p:stCondLst>
                                    <p:cond delay="0"/>
                                  </p:stCondLst>
                                  <p:childTnLst>
                                    <p:set>
                                      <p:cBhvr>
                                        <p:cTn id="83" dur="1" fill="hold">
                                          <p:stCondLst>
                                            <p:cond delay="0"/>
                                          </p:stCondLst>
                                        </p:cTn>
                                        <p:tgtEl>
                                          <p:spTgt spid="134"/>
                                        </p:tgtEl>
                                        <p:attrNameLst>
                                          <p:attrName>style.visibility</p:attrName>
                                        </p:attrNameLst>
                                      </p:cBhvr>
                                      <p:to>
                                        <p:strVal val="visible"/>
                                      </p:to>
                                    </p:set>
                                  </p:childTnLst>
                                </p:cTn>
                              </p:par>
                              <p:par>
                                <p:cTn id="84" presetID="1" presetClass="entr" presetSubtype="0"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154"/>
                  </p:tgtEl>
                </p:cond>
              </p:nextCondLst>
            </p:seq>
            <p:seq concurrent="1" nextAc="seek">
              <p:cTn id="86" restart="whenNotActive" fill="hold" evtFilter="cancelBubble" nodeType="interactiveSeq">
                <p:stCondLst>
                  <p:cond evt="onClick" delay="0">
                    <p:tgtEl>
                      <p:spTgt spid="122"/>
                    </p:tgtEl>
                  </p:cond>
                </p:stCondLst>
                <p:endSync evt="end" delay="0">
                  <p:rtn val="all"/>
                </p:endSync>
                <p:childTnLst>
                  <p:par>
                    <p:cTn id="87" fill="hold">
                      <p:stCondLst>
                        <p:cond delay="0"/>
                      </p:stCondLst>
                      <p:childTnLst>
                        <p:par>
                          <p:cTn id="88" fill="hold">
                            <p:stCondLst>
                              <p:cond delay="0"/>
                            </p:stCondLst>
                            <p:childTnLst>
                              <p:par>
                                <p:cTn id="89" presetID="10" presetClass="entr" presetSubtype="0" fill="hold" grpId="1" nodeType="withEffect">
                                  <p:stCondLst>
                                    <p:cond delay="0"/>
                                  </p:stCondLst>
                                  <p:childTnLst>
                                    <p:set>
                                      <p:cBhvr>
                                        <p:cTn id="90" dur="1" fill="hold">
                                          <p:stCondLst>
                                            <p:cond delay="0"/>
                                          </p:stCondLst>
                                        </p:cTn>
                                        <p:tgtEl>
                                          <p:spTgt spid="134"/>
                                        </p:tgtEl>
                                        <p:attrNameLst>
                                          <p:attrName>style.visibility</p:attrName>
                                        </p:attrNameLst>
                                      </p:cBhvr>
                                      <p:to>
                                        <p:strVal val="visible"/>
                                      </p:to>
                                    </p:set>
                                    <p:animEffect transition="in" filter="fade">
                                      <p:cBhvr>
                                        <p:cTn id="91" dur="500"/>
                                        <p:tgtEl>
                                          <p:spTgt spid="134"/>
                                        </p:tgtEl>
                                      </p:cBhvr>
                                    </p:animEffect>
                                  </p:childTnLst>
                                </p:cTn>
                              </p:par>
                              <p:par>
                                <p:cTn id="92" presetID="1" presetClass="exit" presetSubtype="0" fill="hold" nodeType="withEffect">
                                  <p:stCondLst>
                                    <p:cond delay="0"/>
                                  </p:stCondLst>
                                  <p:childTnLst>
                                    <p:set>
                                      <p:cBhvr>
                                        <p:cTn id="93" dur="1" fill="hold">
                                          <p:stCondLst>
                                            <p:cond delay="0"/>
                                          </p:stCondLst>
                                        </p:cTn>
                                        <p:tgtEl>
                                          <p:spTgt spid="146"/>
                                        </p:tgtEl>
                                        <p:attrNameLst>
                                          <p:attrName>style.visibility</p:attrName>
                                        </p:attrNameLst>
                                      </p:cBhvr>
                                      <p:to>
                                        <p:strVal val="hidden"/>
                                      </p:to>
                                    </p:set>
                                  </p:childTnLst>
                                </p:cTn>
                              </p:par>
                              <p:par>
                                <p:cTn id="94" presetID="1" presetClass="exit" presetSubtype="0" fill="hold" nodeType="withEffect">
                                  <p:stCondLst>
                                    <p:cond delay="0"/>
                                  </p:stCondLst>
                                  <p:childTnLst>
                                    <p:set>
                                      <p:cBhvr>
                                        <p:cTn id="95" dur="1" fill="hold">
                                          <p:stCondLst>
                                            <p:cond delay="0"/>
                                          </p:stCondLst>
                                        </p:cTn>
                                        <p:tgtEl>
                                          <p:spTgt spid="151"/>
                                        </p:tgtEl>
                                        <p:attrNameLst>
                                          <p:attrName>style.visibility</p:attrName>
                                        </p:attrNameLst>
                                      </p:cBhvr>
                                      <p:to>
                                        <p:strVal val="hidden"/>
                                      </p:to>
                                    </p:set>
                                  </p:childTnLst>
                                </p:cTn>
                              </p:par>
                              <p:par>
                                <p:cTn id="96" presetID="1" presetClass="exit" presetSubtype="0" fill="hold" grpId="1" nodeType="withEffect">
                                  <p:stCondLst>
                                    <p:cond delay="0"/>
                                  </p:stCondLst>
                                  <p:childTnLst>
                                    <p:set>
                                      <p:cBhvr>
                                        <p:cTn id="97" dur="1" fill="hold">
                                          <p:stCondLst>
                                            <p:cond delay="0"/>
                                          </p:stCondLst>
                                        </p:cTn>
                                        <p:tgtEl>
                                          <p:spTgt spid="131"/>
                                        </p:tgtEl>
                                        <p:attrNameLst>
                                          <p:attrName>style.visibility</p:attrName>
                                        </p:attrNameLst>
                                      </p:cBhvr>
                                      <p:to>
                                        <p:strVal val="hidden"/>
                                      </p:to>
                                    </p:set>
                                  </p:childTnLst>
                                </p:cTn>
                              </p:par>
                              <p:par>
                                <p:cTn id="98" presetID="1" presetClass="exit" presetSubtype="0" fill="hold" grpId="1" nodeType="withEffect">
                                  <p:stCondLst>
                                    <p:cond delay="0"/>
                                  </p:stCondLst>
                                  <p:childTnLst>
                                    <p:set>
                                      <p:cBhvr>
                                        <p:cTn id="99" dur="1" fill="hold">
                                          <p:stCondLst>
                                            <p:cond delay="0"/>
                                          </p:stCondLst>
                                        </p:cTn>
                                        <p:tgtEl>
                                          <p:spTgt spid="132"/>
                                        </p:tgtEl>
                                        <p:attrNameLst>
                                          <p:attrName>style.visibility</p:attrName>
                                        </p:attrNameLst>
                                      </p:cBhvr>
                                      <p:to>
                                        <p:strVal val="hidden"/>
                                      </p:to>
                                    </p:set>
                                  </p:childTnLst>
                                </p:cTn>
                              </p:par>
                              <p:par>
                                <p:cTn id="100" presetID="22" presetClass="entr" presetSubtype="2" fill="hold" nodeType="withEffect">
                                  <p:stCondLst>
                                    <p:cond delay="0"/>
                                  </p:stCondLst>
                                  <p:childTnLst>
                                    <p:set>
                                      <p:cBhvr>
                                        <p:cTn id="101" dur="1" fill="hold">
                                          <p:stCondLst>
                                            <p:cond delay="0"/>
                                          </p:stCondLst>
                                        </p:cTn>
                                        <p:tgtEl>
                                          <p:spTgt spid="148"/>
                                        </p:tgtEl>
                                        <p:attrNameLst>
                                          <p:attrName>style.visibility</p:attrName>
                                        </p:attrNameLst>
                                      </p:cBhvr>
                                      <p:to>
                                        <p:strVal val="visible"/>
                                      </p:to>
                                    </p:set>
                                    <p:animEffect transition="in" filter="wipe(right)">
                                      <p:cBhvr>
                                        <p:cTn id="102" dur="500"/>
                                        <p:tgtEl>
                                          <p:spTgt spid="148"/>
                                        </p:tgtEl>
                                      </p:cBhvr>
                                    </p:animEffect>
                                  </p:childTnLst>
                                </p:cTn>
                              </p:par>
                            </p:childTnLst>
                          </p:cTn>
                        </p:par>
                      </p:childTnLst>
                    </p:cTn>
                  </p:par>
                </p:childTnLst>
              </p:cTn>
              <p:nextCondLst>
                <p:cond evt="onClick" delay="0">
                  <p:tgtEl>
                    <p:spTgt spid="122"/>
                  </p:tgtEl>
                </p:cond>
              </p:nextCondLst>
            </p:seq>
            <p:seq concurrent="1" nextAc="seek">
              <p:cTn id="103" restart="whenNotActive" fill="hold" evtFilter="cancelBubble" nodeType="interactiveSeq">
                <p:stCondLst>
                  <p:cond evt="onClick" delay="0">
                    <p:tgtEl>
                      <p:spTgt spid="121"/>
                    </p:tgtEl>
                  </p:cond>
                </p:stCondLst>
                <p:endSync evt="end" delay="0">
                  <p:rtn val="all"/>
                </p:endSync>
                <p:childTnLst>
                  <p:par>
                    <p:cTn id="104" fill="hold">
                      <p:stCondLst>
                        <p:cond delay="0"/>
                      </p:stCondLst>
                      <p:childTnLst>
                        <p:par>
                          <p:cTn id="105" fill="hold">
                            <p:stCondLst>
                              <p:cond delay="0"/>
                            </p:stCondLst>
                            <p:childTnLst>
                              <p:par>
                                <p:cTn id="106" presetID="10" presetClass="entr" presetSubtype="0" fill="hold" grpId="0" nodeType="afterEffect">
                                  <p:stCondLst>
                                    <p:cond delay="0"/>
                                  </p:stCondLst>
                                  <p:childTnLst>
                                    <p:set>
                                      <p:cBhvr>
                                        <p:cTn id="107" dur="1" fill="hold">
                                          <p:stCondLst>
                                            <p:cond delay="0"/>
                                          </p:stCondLst>
                                        </p:cTn>
                                        <p:tgtEl>
                                          <p:spTgt spid="131"/>
                                        </p:tgtEl>
                                        <p:attrNameLst>
                                          <p:attrName>style.visibility</p:attrName>
                                        </p:attrNameLst>
                                      </p:cBhvr>
                                      <p:to>
                                        <p:strVal val="visible"/>
                                      </p:to>
                                    </p:set>
                                    <p:animEffect transition="in" filter="fade">
                                      <p:cBhvr>
                                        <p:cTn id="108" dur="500"/>
                                        <p:tgtEl>
                                          <p:spTgt spid="131"/>
                                        </p:tgtEl>
                                      </p:cBhvr>
                                    </p:animEffect>
                                  </p:childTnLst>
                                </p:cTn>
                              </p:par>
                              <p:par>
                                <p:cTn id="109" presetID="1" presetClass="exit" presetSubtype="0" fill="hold" nodeType="withEffect">
                                  <p:stCondLst>
                                    <p:cond delay="0"/>
                                  </p:stCondLst>
                                  <p:childTnLst>
                                    <p:set>
                                      <p:cBhvr>
                                        <p:cTn id="110" dur="1" fill="hold">
                                          <p:stCondLst>
                                            <p:cond delay="0"/>
                                          </p:stCondLst>
                                        </p:cTn>
                                        <p:tgtEl>
                                          <p:spTgt spid="151"/>
                                        </p:tgtEl>
                                        <p:attrNameLst>
                                          <p:attrName>style.visibility</p:attrName>
                                        </p:attrNameLst>
                                      </p:cBhvr>
                                      <p:to>
                                        <p:strVal val="hidden"/>
                                      </p:to>
                                    </p:set>
                                  </p:childTnLst>
                                </p:cTn>
                              </p:par>
                              <p:par>
                                <p:cTn id="111" presetID="1" presetClass="exit" presetSubtype="0" fill="hold" nodeType="withEffect">
                                  <p:stCondLst>
                                    <p:cond delay="0"/>
                                  </p:stCondLst>
                                  <p:childTnLst>
                                    <p:set>
                                      <p:cBhvr>
                                        <p:cTn id="112" dur="1" fill="hold">
                                          <p:stCondLst>
                                            <p:cond delay="0"/>
                                          </p:stCondLst>
                                        </p:cTn>
                                        <p:tgtEl>
                                          <p:spTgt spid="148"/>
                                        </p:tgtEl>
                                        <p:attrNameLst>
                                          <p:attrName>style.visibility</p:attrName>
                                        </p:attrNameLst>
                                      </p:cBhvr>
                                      <p:to>
                                        <p:strVal val="hidden"/>
                                      </p:to>
                                    </p:set>
                                  </p:childTnLst>
                                </p:cTn>
                              </p:par>
                              <p:par>
                                <p:cTn id="113" presetID="1" presetClass="exit" presetSubtype="0" fill="hold" grpId="0" nodeType="withEffect">
                                  <p:stCondLst>
                                    <p:cond delay="0"/>
                                  </p:stCondLst>
                                  <p:childTnLst>
                                    <p:set>
                                      <p:cBhvr>
                                        <p:cTn id="114" dur="1" fill="hold">
                                          <p:stCondLst>
                                            <p:cond delay="0"/>
                                          </p:stCondLst>
                                        </p:cTn>
                                        <p:tgtEl>
                                          <p:spTgt spid="132"/>
                                        </p:tgtEl>
                                        <p:attrNameLst>
                                          <p:attrName>style.visibility</p:attrName>
                                        </p:attrNameLst>
                                      </p:cBhvr>
                                      <p:to>
                                        <p:strVal val="hidden"/>
                                      </p:to>
                                    </p:set>
                                  </p:childTnLst>
                                </p:cTn>
                              </p:par>
                              <p:par>
                                <p:cTn id="115" presetID="1" presetClass="exit" presetSubtype="0" fill="hold" grpId="0" nodeType="withEffect">
                                  <p:stCondLst>
                                    <p:cond delay="0"/>
                                  </p:stCondLst>
                                  <p:childTnLst>
                                    <p:set>
                                      <p:cBhvr>
                                        <p:cTn id="116" dur="1" fill="hold">
                                          <p:stCondLst>
                                            <p:cond delay="0"/>
                                          </p:stCondLst>
                                        </p:cTn>
                                        <p:tgtEl>
                                          <p:spTgt spid="134"/>
                                        </p:tgtEl>
                                        <p:attrNameLst>
                                          <p:attrName>style.visibility</p:attrName>
                                        </p:attrNameLst>
                                      </p:cBhvr>
                                      <p:to>
                                        <p:strVal val="hidden"/>
                                      </p:to>
                                    </p:set>
                                  </p:childTnLst>
                                </p:cTn>
                              </p:par>
                              <p:par>
                                <p:cTn id="117" presetID="22" presetClass="entr" presetSubtype="1" fill="hold" nodeType="withEffect">
                                  <p:stCondLst>
                                    <p:cond delay="0"/>
                                  </p:stCondLst>
                                  <p:childTnLst>
                                    <p:set>
                                      <p:cBhvr>
                                        <p:cTn id="118" dur="1" fill="hold">
                                          <p:stCondLst>
                                            <p:cond delay="0"/>
                                          </p:stCondLst>
                                        </p:cTn>
                                        <p:tgtEl>
                                          <p:spTgt spid="146"/>
                                        </p:tgtEl>
                                        <p:attrNameLst>
                                          <p:attrName>style.visibility</p:attrName>
                                        </p:attrNameLst>
                                      </p:cBhvr>
                                      <p:to>
                                        <p:strVal val="visible"/>
                                      </p:to>
                                    </p:set>
                                    <p:animEffect transition="in" filter="wipe(up)">
                                      <p:cBhvr>
                                        <p:cTn id="119" dur="500"/>
                                        <p:tgtEl>
                                          <p:spTgt spid="146"/>
                                        </p:tgtEl>
                                      </p:cBhvr>
                                    </p:animEffect>
                                  </p:childTnLst>
                                </p:cTn>
                              </p:par>
                            </p:childTnLst>
                          </p:cTn>
                        </p:par>
                      </p:childTnLst>
                    </p:cTn>
                  </p:par>
                </p:childTnLst>
              </p:cTn>
              <p:nextCondLst>
                <p:cond evt="onClick" delay="0">
                  <p:tgtEl>
                    <p:spTgt spid="121"/>
                  </p:tgtEl>
                </p:cond>
              </p:nextCondLst>
            </p:seq>
            <p:seq concurrent="1" nextAc="seek">
              <p:cTn id="120" restart="whenNotActive" fill="hold" evtFilter="cancelBubble" nodeType="interactiveSeq">
                <p:stCondLst>
                  <p:cond evt="onClick" delay="0">
                    <p:tgtEl>
                      <p:spTgt spid="123"/>
                    </p:tgtEl>
                  </p:cond>
                </p:stCondLst>
                <p:endSync evt="end" delay="0">
                  <p:rtn val="all"/>
                </p:endSync>
                <p:childTnLst>
                  <p:par>
                    <p:cTn id="121" fill="hold">
                      <p:stCondLst>
                        <p:cond delay="0"/>
                      </p:stCondLst>
                      <p:childTnLst>
                        <p:par>
                          <p:cTn id="122" fill="hold">
                            <p:stCondLst>
                              <p:cond delay="0"/>
                            </p:stCondLst>
                            <p:childTnLst>
                              <p:par>
                                <p:cTn id="123" presetID="10" presetClass="entr" presetSubtype="0" fill="hold" grpId="2" nodeType="withEffect">
                                  <p:stCondLst>
                                    <p:cond delay="0"/>
                                  </p:stCondLst>
                                  <p:childTnLst>
                                    <p:set>
                                      <p:cBhvr>
                                        <p:cTn id="124" dur="1" fill="hold">
                                          <p:stCondLst>
                                            <p:cond delay="0"/>
                                          </p:stCondLst>
                                        </p:cTn>
                                        <p:tgtEl>
                                          <p:spTgt spid="132"/>
                                        </p:tgtEl>
                                        <p:attrNameLst>
                                          <p:attrName>style.visibility</p:attrName>
                                        </p:attrNameLst>
                                      </p:cBhvr>
                                      <p:to>
                                        <p:strVal val="visible"/>
                                      </p:to>
                                    </p:set>
                                    <p:animEffect transition="in" filter="fade">
                                      <p:cBhvr>
                                        <p:cTn id="125" dur="500"/>
                                        <p:tgtEl>
                                          <p:spTgt spid="132"/>
                                        </p:tgtEl>
                                      </p:cBhvr>
                                    </p:animEffect>
                                  </p:childTnLst>
                                </p:cTn>
                              </p:par>
                              <p:par>
                                <p:cTn id="126" presetID="1" presetClass="exit" presetSubtype="0" fill="hold" nodeType="withEffect">
                                  <p:stCondLst>
                                    <p:cond delay="0"/>
                                  </p:stCondLst>
                                  <p:childTnLst>
                                    <p:set>
                                      <p:cBhvr>
                                        <p:cTn id="127" dur="1" fill="hold">
                                          <p:stCondLst>
                                            <p:cond delay="0"/>
                                          </p:stCondLst>
                                        </p:cTn>
                                        <p:tgtEl>
                                          <p:spTgt spid="146"/>
                                        </p:tgtEl>
                                        <p:attrNameLst>
                                          <p:attrName>style.visibility</p:attrName>
                                        </p:attrNameLst>
                                      </p:cBhvr>
                                      <p:to>
                                        <p:strVal val="hidden"/>
                                      </p:to>
                                    </p:set>
                                  </p:childTnLst>
                                </p:cTn>
                              </p:par>
                              <p:par>
                                <p:cTn id="128" presetID="1" presetClass="exit" presetSubtype="0" fill="hold" grpId="2" nodeType="withEffect">
                                  <p:stCondLst>
                                    <p:cond delay="0"/>
                                  </p:stCondLst>
                                  <p:childTnLst>
                                    <p:set>
                                      <p:cBhvr>
                                        <p:cTn id="129" dur="1" fill="hold">
                                          <p:stCondLst>
                                            <p:cond delay="0"/>
                                          </p:stCondLst>
                                        </p:cTn>
                                        <p:tgtEl>
                                          <p:spTgt spid="131"/>
                                        </p:tgtEl>
                                        <p:attrNameLst>
                                          <p:attrName>style.visibility</p:attrName>
                                        </p:attrNameLst>
                                      </p:cBhvr>
                                      <p:to>
                                        <p:strVal val="hidden"/>
                                      </p:to>
                                    </p:set>
                                  </p:childTnLst>
                                </p:cTn>
                              </p:par>
                              <p:par>
                                <p:cTn id="130" presetID="1" presetClass="exit" presetSubtype="0" fill="hold" grpId="2" nodeType="withEffect">
                                  <p:stCondLst>
                                    <p:cond delay="0"/>
                                  </p:stCondLst>
                                  <p:childTnLst>
                                    <p:set>
                                      <p:cBhvr>
                                        <p:cTn id="131" dur="1" fill="hold">
                                          <p:stCondLst>
                                            <p:cond delay="0"/>
                                          </p:stCondLst>
                                        </p:cTn>
                                        <p:tgtEl>
                                          <p:spTgt spid="134"/>
                                        </p:tgtEl>
                                        <p:attrNameLst>
                                          <p:attrName>style.visibility</p:attrName>
                                        </p:attrNameLst>
                                      </p:cBhvr>
                                      <p:to>
                                        <p:strVal val="hidden"/>
                                      </p:to>
                                    </p:set>
                                  </p:childTnLst>
                                </p:cTn>
                              </p:par>
                              <p:par>
                                <p:cTn id="132" presetID="1" presetClass="exit" presetSubtype="0" fill="hold" nodeType="withEffect">
                                  <p:stCondLst>
                                    <p:cond delay="0"/>
                                  </p:stCondLst>
                                  <p:childTnLst>
                                    <p:set>
                                      <p:cBhvr>
                                        <p:cTn id="133" dur="1" fill="hold">
                                          <p:stCondLst>
                                            <p:cond delay="0"/>
                                          </p:stCondLst>
                                        </p:cTn>
                                        <p:tgtEl>
                                          <p:spTgt spid="148"/>
                                        </p:tgtEl>
                                        <p:attrNameLst>
                                          <p:attrName>style.visibility</p:attrName>
                                        </p:attrNameLst>
                                      </p:cBhvr>
                                      <p:to>
                                        <p:strVal val="hidden"/>
                                      </p:to>
                                    </p:set>
                                  </p:childTnLst>
                                </p:cTn>
                              </p:par>
                              <p:par>
                                <p:cTn id="134" presetID="22" presetClass="entr" presetSubtype="4" fill="hold" nodeType="withEffect">
                                  <p:stCondLst>
                                    <p:cond delay="0"/>
                                  </p:stCondLst>
                                  <p:childTnLst>
                                    <p:set>
                                      <p:cBhvr>
                                        <p:cTn id="135" dur="1" fill="hold">
                                          <p:stCondLst>
                                            <p:cond delay="0"/>
                                          </p:stCondLst>
                                        </p:cTn>
                                        <p:tgtEl>
                                          <p:spTgt spid="151"/>
                                        </p:tgtEl>
                                        <p:attrNameLst>
                                          <p:attrName>style.visibility</p:attrName>
                                        </p:attrNameLst>
                                      </p:cBhvr>
                                      <p:to>
                                        <p:strVal val="visible"/>
                                      </p:to>
                                    </p:set>
                                    <p:animEffect transition="in" filter="wipe(down)">
                                      <p:cBhvr>
                                        <p:cTn id="136" dur="500"/>
                                        <p:tgtEl>
                                          <p:spTgt spid="151"/>
                                        </p:tgtEl>
                                      </p:cBhvr>
                                    </p:animEffect>
                                  </p:childTnLst>
                                </p:cTn>
                              </p:par>
                            </p:childTnLst>
                          </p:cTn>
                        </p:par>
                      </p:childTnLst>
                    </p:cTn>
                  </p:par>
                </p:childTnLst>
              </p:cTn>
              <p:nextCondLst>
                <p:cond evt="onClick" delay="0">
                  <p:tgtEl>
                    <p:spTgt spid="123"/>
                  </p:tgtEl>
                </p:cond>
              </p:nextCondLst>
            </p:seq>
          </p:childTnLst>
        </p:cTn>
      </p:par>
    </p:tnLst>
    <p:bldLst>
      <p:bldP spid="7" grpId="0" animBg="1"/>
      <p:bldP spid="125" grpId="0" animBg="1"/>
      <p:bldP spid="4" grpId="0" animBg="1"/>
      <p:bldP spid="4" grpId="1" animBg="1"/>
      <p:bldP spid="131" grpId="0" animBg="1"/>
      <p:bldP spid="131" grpId="1" animBg="1"/>
      <p:bldP spid="131" grpId="2" animBg="1"/>
      <p:bldP spid="131" grpId="3" animBg="1"/>
      <p:bldP spid="134" grpId="0" animBg="1"/>
      <p:bldP spid="134" grpId="1" animBg="1"/>
      <p:bldP spid="134" grpId="2" animBg="1"/>
      <p:bldP spid="134" grpId="3" animBg="1"/>
      <p:bldP spid="132" grpId="0" animBg="1"/>
      <p:bldP spid="132" grpId="1" animBg="1"/>
      <p:bldP spid="132" grpId="2" animBg="1"/>
      <p:bldP spid="132" grpId="3" animBg="1"/>
      <p:bldP spid="126" grpId="0"/>
      <p:bldP spid="153" grpId="0" animBg="1"/>
      <p:bldP spid="153" grpId="1" animBg="1"/>
      <p:bldP spid="155" grpId="0" animBg="1"/>
      <p:bldP spid="83"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4" name="DUMMY"/>
          <p:cNvSpPr/>
          <p:nvPr/>
        </p:nvSpPr>
        <p:spPr>
          <a:xfrm>
            <a:off x="1471419" y="1179683"/>
            <a:ext cx="78602" cy="4666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BG"/>
          <p:cNvGrpSpPr/>
          <p:nvPr/>
        </p:nvGrpSpPr>
        <p:grpSpPr>
          <a:xfrm>
            <a:off x="543750" y="838999"/>
            <a:ext cx="8056493" cy="5534505"/>
            <a:chOff x="543750" y="838999"/>
            <a:chExt cx="8056493" cy="5534505"/>
          </a:xfrm>
          <a:solidFill>
            <a:schemeClr val="bg1"/>
          </a:solidFill>
        </p:grpSpPr>
        <p:grpSp>
          <p:nvGrpSpPr>
            <p:cNvPr id="23" name="Group 22"/>
            <p:cNvGrpSpPr/>
            <p:nvPr/>
          </p:nvGrpSpPr>
          <p:grpSpPr>
            <a:xfrm>
              <a:off x="543753" y="838999"/>
              <a:ext cx="8056489" cy="5008128"/>
              <a:chOff x="543751" y="838999"/>
              <a:chExt cx="8056491" cy="5008128"/>
            </a:xfrm>
            <a:grpFill/>
          </p:grpSpPr>
          <p:sp>
            <p:nvSpPr>
              <p:cNvPr id="24" name="Rectangle 23"/>
              <p:cNvSpPr/>
              <p:nvPr/>
            </p:nvSpPr>
            <p:spPr>
              <a:xfrm>
                <a:off x="543753" y="838999"/>
                <a:ext cx="8056489" cy="5008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543751" y="1253999"/>
                <a:ext cx="1522268" cy="765045"/>
                <a:chOff x="543751" y="1469990"/>
                <a:chExt cx="1043302" cy="524332"/>
              </a:xfrm>
              <a:grpFill/>
            </p:grpSpPr>
            <p:sp>
              <p:nvSpPr>
                <p:cNvPr id="26" name="Right Triangle 25"/>
                <p:cNvSpPr/>
                <p:nvPr/>
              </p:nvSpPr>
              <p:spPr>
                <a:xfrm rot="54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Triangle 26"/>
                <p:cNvSpPr/>
                <p:nvPr/>
              </p:nvSpPr>
              <p:spPr>
                <a:xfrm rot="162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Triangle 27"/>
                <p:cNvSpPr/>
                <p:nvPr/>
              </p:nvSpPr>
              <p:spPr>
                <a:xfrm rot="5400000">
                  <a:off x="1065402" y="1472671"/>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 name="Right Triangle 11"/>
            <p:cNvSpPr/>
            <p:nvPr/>
          </p:nvSpPr>
          <p:spPr>
            <a:xfrm>
              <a:off x="543752" y="4752882"/>
              <a:ext cx="891497" cy="891497"/>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Triangle 34"/>
            <p:cNvSpPr/>
            <p:nvPr/>
          </p:nvSpPr>
          <p:spPr>
            <a:xfrm rot="10800000">
              <a:off x="543750" y="4669989"/>
              <a:ext cx="528641" cy="52864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543754" y="5648290"/>
              <a:ext cx="8056489" cy="725214"/>
            </a:xfrm>
            <a:custGeom>
              <a:avLst/>
              <a:gdLst>
                <a:gd name="connsiteX0" fmla="*/ 0 w 8177860"/>
                <a:gd name="connsiteY0" fmla="*/ 0 h 725214"/>
                <a:gd name="connsiteX1" fmla="*/ 120871 w 8177860"/>
                <a:gd name="connsiteY1" fmla="*/ 0 h 725214"/>
                <a:gd name="connsiteX2" fmla="*/ 8056989 w 8177860"/>
                <a:gd name="connsiteY2" fmla="*/ 0 h 725214"/>
                <a:gd name="connsiteX3" fmla="*/ 8177860 w 8177860"/>
                <a:gd name="connsiteY3" fmla="*/ 0 h 725214"/>
                <a:gd name="connsiteX4" fmla="*/ 8177860 w 8177860"/>
                <a:gd name="connsiteY4" fmla="*/ 120871 h 725214"/>
                <a:gd name="connsiteX5" fmla="*/ 8177860 w 8177860"/>
                <a:gd name="connsiteY5" fmla="*/ 198317 h 725214"/>
                <a:gd name="connsiteX6" fmla="*/ 8177860 w 8177860"/>
                <a:gd name="connsiteY6" fmla="*/ 604343 h 725214"/>
                <a:gd name="connsiteX7" fmla="*/ 8056989 w 8177860"/>
                <a:gd name="connsiteY7" fmla="*/ 725214 h 725214"/>
                <a:gd name="connsiteX8" fmla="*/ 120871 w 8177860"/>
                <a:gd name="connsiteY8" fmla="*/ 725214 h 725214"/>
                <a:gd name="connsiteX9" fmla="*/ 0 w 8177860"/>
                <a:gd name="connsiteY9" fmla="*/ 604343 h 725214"/>
                <a:gd name="connsiteX10" fmla="*/ 0 w 8177860"/>
                <a:gd name="connsiteY10" fmla="*/ 198317 h 725214"/>
                <a:gd name="connsiteX11" fmla="*/ 0 w 8177860"/>
                <a:gd name="connsiteY11" fmla="*/ 120871 h 725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77860" h="725214">
                  <a:moveTo>
                    <a:pt x="0" y="0"/>
                  </a:moveTo>
                  <a:lnTo>
                    <a:pt x="120871" y="0"/>
                  </a:lnTo>
                  <a:lnTo>
                    <a:pt x="8056989" y="0"/>
                  </a:lnTo>
                  <a:lnTo>
                    <a:pt x="8177860" y="0"/>
                  </a:lnTo>
                  <a:lnTo>
                    <a:pt x="8177860" y="120871"/>
                  </a:lnTo>
                  <a:lnTo>
                    <a:pt x="8177860" y="198317"/>
                  </a:lnTo>
                  <a:lnTo>
                    <a:pt x="8177860" y="604343"/>
                  </a:lnTo>
                  <a:cubicBezTo>
                    <a:pt x="8177860" y="671098"/>
                    <a:pt x="8123744" y="725214"/>
                    <a:pt x="8056989" y="725214"/>
                  </a:cubicBezTo>
                  <a:lnTo>
                    <a:pt x="120871" y="725214"/>
                  </a:lnTo>
                  <a:cubicBezTo>
                    <a:pt x="54116" y="725214"/>
                    <a:pt x="0" y="671098"/>
                    <a:pt x="0" y="604343"/>
                  </a:cubicBezTo>
                  <a:lnTo>
                    <a:pt x="0" y="198317"/>
                  </a:lnTo>
                  <a:lnTo>
                    <a:pt x="0" y="120871"/>
                  </a:ln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TITLE"/>
          <p:cNvGrpSpPr/>
          <p:nvPr/>
        </p:nvGrpSpPr>
        <p:grpSpPr>
          <a:xfrm>
            <a:off x="543755" y="478894"/>
            <a:ext cx="8056489" cy="994306"/>
            <a:chOff x="543755" y="478894"/>
            <a:chExt cx="8056489" cy="994306"/>
          </a:xfrm>
        </p:grpSpPr>
        <p:sp>
          <p:nvSpPr>
            <p:cNvPr id="55" name="TITLE"/>
            <p:cNvSpPr/>
            <p:nvPr/>
          </p:nvSpPr>
          <p:spPr>
            <a:xfrm>
              <a:off x="543755" y="478894"/>
              <a:ext cx="8056489" cy="994306"/>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ITLE"/>
            <p:cNvSpPr txBox="1">
              <a:spLocks/>
            </p:cNvSpPr>
            <p:nvPr/>
          </p:nvSpPr>
          <p:spPr>
            <a:xfrm>
              <a:off x="543756" y="478894"/>
              <a:ext cx="8056488"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3600" i="1" dirty="0">
                  <a:solidFill>
                    <a:schemeClr val="bg1"/>
                  </a:solidFill>
                  <a:latin typeface="+mn-lt"/>
                </a:rPr>
                <a:t>Wherever a Flower Blooms</a:t>
              </a:r>
              <a:endParaRPr lang="en-GB" sz="3600" i="1" dirty="0">
                <a:solidFill>
                  <a:schemeClr val="bg1"/>
                </a:solidFill>
                <a:latin typeface="+mn-lt"/>
              </a:endParaRPr>
            </a:p>
          </p:txBody>
        </p:sp>
      </p:grpSp>
      <p:sp>
        <p:nvSpPr>
          <p:cNvPr id="54" name="TITLE"/>
          <p:cNvSpPr/>
          <p:nvPr/>
        </p:nvSpPr>
        <p:spPr>
          <a:xfrm>
            <a:off x="618521" y="550258"/>
            <a:ext cx="7906959" cy="848368"/>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43749" y="3639823"/>
            <a:ext cx="8056493" cy="20045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Rectangle 124"/>
          <p:cNvSpPr/>
          <p:nvPr/>
        </p:nvSpPr>
        <p:spPr>
          <a:xfrm>
            <a:off x="543749" y="1473200"/>
            <a:ext cx="8056493" cy="1173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TextBox 151"/>
          <p:cNvSpPr txBox="1"/>
          <p:nvPr/>
        </p:nvSpPr>
        <p:spPr>
          <a:xfrm>
            <a:off x="2950540" y="6051532"/>
            <a:ext cx="3348071" cy="338554"/>
          </a:xfrm>
          <a:prstGeom prst="rect">
            <a:avLst/>
          </a:prstGeom>
          <a:noFill/>
        </p:spPr>
        <p:txBody>
          <a:bodyPr wrap="square" rtlCol="0">
            <a:spAutoFit/>
          </a:bodyPr>
          <a:lstStyle/>
          <a:p>
            <a:pPr algn="ctr"/>
            <a:r>
              <a:rPr lang="en-GB" sz="800" dirty="0">
                <a:solidFill>
                  <a:schemeClr val="bg1"/>
                </a:solidFill>
                <a:latin typeface="Twinkl" pitchFamily="2" charset="0"/>
              </a:rPr>
              <a:t>Wherever a Flower Blooms</a:t>
            </a:r>
          </a:p>
          <a:p>
            <a:pPr algn="ctr"/>
            <a:r>
              <a:rPr lang="en-GB" sz="800" dirty="0">
                <a:solidFill>
                  <a:schemeClr val="bg1"/>
                </a:solidFill>
                <a:latin typeface="Twinkl" pitchFamily="2" charset="0"/>
              </a:rPr>
              <a:t>Copyright © Rob </a:t>
            </a:r>
            <a:r>
              <a:rPr lang="en-GB" sz="800" dirty="0" err="1">
                <a:solidFill>
                  <a:schemeClr val="bg1"/>
                </a:solidFill>
                <a:latin typeface="Twinkl" pitchFamily="2" charset="0"/>
              </a:rPr>
              <a:t>Biddulph</a:t>
            </a:r>
            <a:r>
              <a:rPr lang="en-GB" sz="800" dirty="0">
                <a:solidFill>
                  <a:schemeClr val="bg1"/>
                </a:solidFill>
                <a:latin typeface="Twinkl" pitchFamily="2" charset="0"/>
              </a:rPr>
              <a:t> 2020</a:t>
            </a:r>
          </a:p>
        </p:txBody>
      </p:sp>
      <p:sp>
        <p:nvSpPr>
          <p:cNvPr id="70" name="NEXT BUTTON">
            <a:hlinkClick r:id="" action="ppaction://hlinkshowjump?jump=previousslide"/>
          </p:cNvPr>
          <p:cNvSpPr/>
          <p:nvPr/>
        </p:nvSpPr>
        <p:spPr>
          <a:xfrm>
            <a:off x="6843327" y="5724826"/>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Zoom Out</a:t>
            </a:r>
            <a:endParaRPr lang="en-GB" b="1" dirty="0">
              <a:solidFill>
                <a:srgbClr val="C3AE55"/>
              </a:solidFill>
            </a:endParaRPr>
          </a:p>
        </p:txBody>
      </p:sp>
      <p:sp>
        <p:nvSpPr>
          <p:cNvPr id="75" name="Zoom Out">
            <a:hlinkClick r:id="" action="ppaction://hlinkshowjump?jump=previousslide"/>
          </p:cNvPr>
          <p:cNvSpPr/>
          <p:nvPr/>
        </p:nvSpPr>
        <p:spPr>
          <a:xfrm>
            <a:off x="6827469" y="1721251"/>
            <a:ext cx="238794" cy="238794"/>
          </a:xfrm>
          <a:custGeom>
            <a:avLst/>
            <a:gdLst>
              <a:gd name="connsiteX0" fmla="*/ 35111 w 238794"/>
              <a:gd name="connsiteY0" fmla="*/ 94859 h 238794"/>
              <a:gd name="connsiteX1" fmla="*/ 35111 w 238794"/>
              <a:gd name="connsiteY1" fmla="*/ 140578 h 238794"/>
              <a:gd name="connsiteX2" fmla="*/ 208457 w 238794"/>
              <a:gd name="connsiteY2" fmla="*/ 140578 h 238794"/>
              <a:gd name="connsiteX3" fmla="*/ 208457 w 238794"/>
              <a:gd name="connsiteY3" fmla="*/ 94859 h 238794"/>
              <a:gd name="connsiteX4" fmla="*/ 119397 w 238794"/>
              <a:gd name="connsiteY4" fmla="*/ 0 h 238794"/>
              <a:gd name="connsiteX5" fmla="*/ 238794 w 238794"/>
              <a:gd name="connsiteY5" fmla="*/ 119397 h 238794"/>
              <a:gd name="connsiteX6" fmla="*/ 119397 w 238794"/>
              <a:gd name="connsiteY6" fmla="*/ 238794 h 238794"/>
              <a:gd name="connsiteX7" fmla="*/ 0 w 238794"/>
              <a:gd name="connsiteY7" fmla="*/ 119397 h 238794"/>
              <a:gd name="connsiteX8" fmla="*/ 119397 w 238794"/>
              <a:gd name="connsiteY8" fmla="*/ 0 h 238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794" h="238794">
                <a:moveTo>
                  <a:pt x="35111" y="94859"/>
                </a:moveTo>
                <a:lnTo>
                  <a:pt x="35111" y="140578"/>
                </a:lnTo>
                <a:lnTo>
                  <a:pt x="208457" y="140578"/>
                </a:lnTo>
                <a:lnTo>
                  <a:pt x="208457" y="94859"/>
                </a:lnTo>
                <a:close/>
                <a:moveTo>
                  <a:pt x="119397" y="0"/>
                </a:moveTo>
                <a:cubicBezTo>
                  <a:pt x="185338" y="0"/>
                  <a:pt x="238794" y="53456"/>
                  <a:pt x="238794" y="119397"/>
                </a:cubicBezTo>
                <a:cubicBezTo>
                  <a:pt x="238794" y="185338"/>
                  <a:pt x="185338" y="238794"/>
                  <a:pt x="119397" y="238794"/>
                </a:cubicBezTo>
                <a:cubicBezTo>
                  <a:pt x="53456" y="238794"/>
                  <a:pt x="0" y="185338"/>
                  <a:pt x="0" y="119397"/>
                </a:cubicBezTo>
                <a:cubicBezTo>
                  <a:pt x="0" y="53456"/>
                  <a:pt x="53456" y="0"/>
                  <a:pt x="119397" y="0"/>
                </a:cubicBezTo>
                <a:close/>
              </a:path>
            </a:pathLst>
          </a:cu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NEXT BUTTON">
            <a:hlinkClick r:id="rId2" action="ppaction://hlinksldjump"/>
          </p:cNvPr>
          <p:cNvSpPr/>
          <p:nvPr/>
        </p:nvSpPr>
        <p:spPr>
          <a:xfrm>
            <a:off x="618521" y="5724827"/>
            <a:ext cx="1682153" cy="570451"/>
          </a:xfrm>
          <a:prstGeom prst="roundRect">
            <a:avLst/>
          </a:prstGeom>
          <a:solidFill>
            <a:schemeClr val="bg1"/>
          </a:solidFill>
          <a:ln w="28575">
            <a:solidFill>
              <a:srgbClr val="ECD5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3AE55"/>
                </a:solidFill>
              </a:rPr>
              <a:t>Back to Menu</a:t>
            </a:r>
            <a:endParaRPr lang="en-GB" b="1" dirty="0">
              <a:solidFill>
                <a:srgbClr val="C3AE55"/>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90266" y="1544564"/>
            <a:ext cx="4163458" cy="4029152"/>
          </a:xfrm>
          <a:prstGeom prst="rect">
            <a:avLst/>
          </a:prstGeom>
        </p:spPr>
      </p:pic>
      <p:sp>
        <p:nvSpPr>
          <p:cNvPr id="30" name="Zoom Out">
            <a:hlinkClick r:id="" action="ppaction://hlinkshowjump?jump=lastslideviewed"/>
          </p:cNvPr>
          <p:cNvSpPr/>
          <p:nvPr/>
        </p:nvSpPr>
        <p:spPr>
          <a:xfrm>
            <a:off x="6298611" y="1603031"/>
            <a:ext cx="238794" cy="238794"/>
          </a:xfrm>
          <a:custGeom>
            <a:avLst/>
            <a:gdLst>
              <a:gd name="connsiteX0" fmla="*/ 35111 w 238794"/>
              <a:gd name="connsiteY0" fmla="*/ 94859 h 238794"/>
              <a:gd name="connsiteX1" fmla="*/ 35111 w 238794"/>
              <a:gd name="connsiteY1" fmla="*/ 140578 h 238794"/>
              <a:gd name="connsiteX2" fmla="*/ 208457 w 238794"/>
              <a:gd name="connsiteY2" fmla="*/ 140578 h 238794"/>
              <a:gd name="connsiteX3" fmla="*/ 208457 w 238794"/>
              <a:gd name="connsiteY3" fmla="*/ 94859 h 238794"/>
              <a:gd name="connsiteX4" fmla="*/ 119397 w 238794"/>
              <a:gd name="connsiteY4" fmla="*/ 0 h 238794"/>
              <a:gd name="connsiteX5" fmla="*/ 238794 w 238794"/>
              <a:gd name="connsiteY5" fmla="*/ 119397 h 238794"/>
              <a:gd name="connsiteX6" fmla="*/ 119397 w 238794"/>
              <a:gd name="connsiteY6" fmla="*/ 238794 h 238794"/>
              <a:gd name="connsiteX7" fmla="*/ 0 w 238794"/>
              <a:gd name="connsiteY7" fmla="*/ 119397 h 238794"/>
              <a:gd name="connsiteX8" fmla="*/ 119397 w 238794"/>
              <a:gd name="connsiteY8" fmla="*/ 0 h 238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794" h="238794">
                <a:moveTo>
                  <a:pt x="35111" y="94859"/>
                </a:moveTo>
                <a:lnTo>
                  <a:pt x="35111" y="140578"/>
                </a:lnTo>
                <a:lnTo>
                  <a:pt x="208457" y="140578"/>
                </a:lnTo>
                <a:lnTo>
                  <a:pt x="208457" y="94859"/>
                </a:lnTo>
                <a:close/>
                <a:moveTo>
                  <a:pt x="119397" y="0"/>
                </a:moveTo>
                <a:cubicBezTo>
                  <a:pt x="185338" y="0"/>
                  <a:pt x="238794" y="53456"/>
                  <a:pt x="238794" y="119397"/>
                </a:cubicBezTo>
                <a:cubicBezTo>
                  <a:pt x="238794" y="185338"/>
                  <a:pt x="185338" y="238794"/>
                  <a:pt x="119397" y="238794"/>
                </a:cubicBezTo>
                <a:cubicBezTo>
                  <a:pt x="53456" y="238794"/>
                  <a:pt x="0" y="185338"/>
                  <a:pt x="0" y="119397"/>
                </a:cubicBezTo>
                <a:cubicBezTo>
                  <a:pt x="0" y="53456"/>
                  <a:pt x="53456" y="0"/>
                  <a:pt x="119397" y="0"/>
                </a:cubicBezTo>
                <a:close/>
              </a:path>
            </a:pathLst>
          </a:cu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58833591"/>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54"/>
                    </p:tgtEl>
                  </p:cond>
                </p:stCondLst>
                <p:endSync evt="end" delay="0">
                  <p:rtn val="all"/>
                </p:endSync>
                <p:childTnLst>
                  <p:par>
                    <p:cTn id="9" fill="hold">
                      <p:stCondLst>
                        <p:cond delay="0"/>
                      </p:stCondLst>
                      <p:childTnLst>
                        <p:par>
                          <p:cTn id="10" fill="hold">
                            <p:stCondLst>
                              <p:cond delay="0"/>
                            </p:stCondLst>
                            <p:childTnLst>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154"/>
                  </p:tgtEl>
                </p:cond>
              </p:nextCondLst>
            </p:seq>
          </p:childTnLst>
        </p:cTn>
      </p:par>
    </p:tnLst>
    <p:bldLst>
      <p:bldP spid="7" grpId="0" animBg="1"/>
      <p:bldP spid="1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DUMMY"/>
          <p:cNvSpPr/>
          <p:nvPr/>
        </p:nvSpPr>
        <p:spPr>
          <a:xfrm>
            <a:off x="1471419" y="1179683"/>
            <a:ext cx="78602" cy="4666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BG"/>
          <p:cNvGrpSpPr/>
          <p:nvPr/>
        </p:nvGrpSpPr>
        <p:grpSpPr>
          <a:xfrm>
            <a:off x="543750" y="838999"/>
            <a:ext cx="8056493" cy="5534505"/>
            <a:chOff x="543750" y="838999"/>
            <a:chExt cx="8056493" cy="5534505"/>
          </a:xfrm>
          <a:solidFill>
            <a:srgbClr val="ECD56B"/>
          </a:solidFill>
        </p:grpSpPr>
        <p:grpSp>
          <p:nvGrpSpPr>
            <p:cNvPr id="23" name="Group 22"/>
            <p:cNvGrpSpPr/>
            <p:nvPr/>
          </p:nvGrpSpPr>
          <p:grpSpPr>
            <a:xfrm>
              <a:off x="543753" y="838999"/>
              <a:ext cx="8056489" cy="5008128"/>
              <a:chOff x="543751" y="838999"/>
              <a:chExt cx="8056491" cy="5008128"/>
            </a:xfrm>
            <a:grpFill/>
          </p:grpSpPr>
          <p:sp>
            <p:nvSpPr>
              <p:cNvPr id="24" name="Rectangle 23"/>
              <p:cNvSpPr/>
              <p:nvPr/>
            </p:nvSpPr>
            <p:spPr>
              <a:xfrm>
                <a:off x="543753" y="838999"/>
                <a:ext cx="8056489" cy="50081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543751" y="1253999"/>
                <a:ext cx="1522268" cy="765045"/>
                <a:chOff x="543751" y="1469990"/>
                <a:chExt cx="1043302" cy="524332"/>
              </a:xfrm>
              <a:grpFill/>
            </p:grpSpPr>
            <p:sp>
              <p:nvSpPr>
                <p:cNvPr id="26" name="Right Triangle 25"/>
                <p:cNvSpPr/>
                <p:nvPr/>
              </p:nvSpPr>
              <p:spPr>
                <a:xfrm rot="54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ight Triangle 26"/>
                <p:cNvSpPr/>
                <p:nvPr/>
              </p:nvSpPr>
              <p:spPr>
                <a:xfrm rot="16200000">
                  <a:off x="543751" y="1469990"/>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ight Triangle 27"/>
                <p:cNvSpPr/>
                <p:nvPr/>
              </p:nvSpPr>
              <p:spPr>
                <a:xfrm rot="5400000">
                  <a:off x="1065402" y="1472671"/>
                  <a:ext cx="521651" cy="52165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2" name="Right Triangle 11"/>
            <p:cNvSpPr/>
            <p:nvPr/>
          </p:nvSpPr>
          <p:spPr>
            <a:xfrm>
              <a:off x="543752" y="4752882"/>
              <a:ext cx="891497" cy="891497"/>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ight Triangle 34"/>
            <p:cNvSpPr/>
            <p:nvPr/>
          </p:nvSpPr>
          <p:spPr>
            <a:xfrm rot="10800000">
              <a:off x="543750" y="4669989"/>
              <a:ext cx="528641" cy="528641"/>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reeform 57"/>
            <p:cNvSpPr/>
            <p:nvPr/>
          </p:nvSpPr>
          <p:spPr>
            <a:xfrm>
              <a:off x="543754" y="5648290"/>
              <a:ext cx="8056489" cy="725214"/>
            </a:xfrm>
            <a:custGeom>
              <a:avLst/>
              <a:gdLst>
                <a:gd name="connsiteX0" fmla="*/ 0 w 8177860"/>
                <a:gd name="connsiteY0" fmla="*/ 0 h 725214"/>
                <a:gd name="connsiteX1" fmla="*/ 120871 w 8177860"/>
                <a:gd name="connsiteY1" fmla="*/ 0 h 725214"/>
                <a:gd name="connsiteX2" fmla="*/ 8056989 w 8177860"/>
                <a:gd name="connsiteY2" fmla="*/ 0 h 725214"/>
                <a:gd name="connsiteX3" fmla="*/ 8177860 w 8177860"/>
                <a:gd name="connsiteY3" fmla="*/ 0 h 725214"/>
                <a:gd name="connsiteX4" fmla="*/ 8177860 w 8177860"/>
                <a:gd name="connsiteY4" fmla="*/ 120871 h 725214"/>
                <a:gd name="connsiteX5" fmla="*/ 8177860 w 8177860"/>
                <a:gd name="connsiteY5" fmla="*/ 198317 h 725214"/>
                <a:gd name="connsiteX6" fmla="*/ 8177860 w 8177860"/>
                <a:gd name="connsiteY6" fmla="*/ 604343 h 725214"/>
                <a:gd name="connsiteX7" fmla="*/ 8056989 w 8177860"/>
                <a:gd name="connsiteY7" fmla="*/ 725214 h 725214"/>
                <a:gd name="connsiteX8" fmla="*/ 120871 w 8177860"/>
                <a:gd name="connsiteY8" fmla="*/ 725214 h 725214"/>
                <a:gd name="connsiteX9" fmla="*/ 0 w 8177860"/>
                <a:gd name="connsiteY9" fmla="*/ 604343 h 725214"/>
                <a:gd name="connsiteX10" fmla="*/ 0 w 8177860"/>
                <a:gd name="connsiteY10" fmla="*/ 198317 h 725214"/>
                <a:gd name="connsiteX11" fmla="*/ 0 w 8177860"/>
                <a:gd name="connsiteY11" fmla="*/ 120871 h 725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177860" h="725214">
                  <a:moveTo>
                    <a:pt x="0" y="0"/>
                  </a:moveTo>
                  <a:lnTo>
                    <a:pt x="120871" y="0"/>
                  </a:lnTo>
                  <a:lnTo>
                    <a:pt x="8056989" y="0"/>
                  </a:lnTo>
                  <a:lnTo>
                    <a:pt x="8177860" y="0"/>
                  </a:lnTo>
                  <a:lnTo>
                    <a:pt x="8177860" y="120871"/>
                  </a:lnTo>
                  <a:lnTo>
                    <a:pt x="8177860" y="198317"/>
                  </a:lnTo>
                  <a:lnTo>
                    <a:pt x="8177860" y="604343"/>
                  </a:lnTo>
                  <a:cubicBezTo>
                    <a:pt x="8177860" y="671098"/>
                    <a:pt x="8123744" y="725214"/>
                    <a:pt x="8056989" y="725214"/>
                  </a:cubicBezTo>
                  <a:lnTo>
                    <a:pt x="120871" y="725214"/>
                  </a:lnTo>
                  <a:cubicBezTo>
                    <a:pt x="54116" y="725214"/>
                    <a:pt x="0" y="671098"/>
                    <a:pt x="0" y="604343"/>
                  </a:cubicBezTo>
                  <a:lnTo>
                    <a:pt x="0" y="198317"/>
                  </a:lnTo>
                  <a:lnTo>
                    <a:pt x="0" y="120871"/>
                  </a:lnTo>
                  <a:close/>
                </a:path>
              </a:pathLst>
            </a:cu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TITLE"/>
          <p:cNvGrpSpPr/>
          <p:nvPr/>
        </p:nvGrpSpPr>
        <p:grpSpPr>
          <a:xfrm>
            <a:off x="543755" y="478894"/>
            <a:ext cx="8056489" cy="994306"/>
            <a:chOff x="543755" y="478894"/>
            <a:chExt cx="8056489" cy="994306"/>
          </a:xfrm>
        </p:grpSpPr>
        <p:sp>
          <p:nvSpPr>
            <p:cNvPr id="55" name="TITLE"/>
            <p:cNvSpPr/>
            <p:nvPr/>
          </p:nvSpPr>
          <p:spPr>
            <a:xfrm>
              <a:off x="543755" y="478894"/>
              <a:ext cx="8056489" cy="994306"/>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ITLE"/>
            <p:cNvSpPr txBox="1">
              <a:spLocks/>
            </p:cNvSpPr>
            <p:nvPr/>
          </p:nvSpPr>
          <p:spPr>
            <a:xfrm>
              <a:off x="543756" y="478894"/>
              <a:ext cx="8056488" cy="994306"/>
            </a:xfrm>
            <a:prstGeom prst="roundRect">
              <a:avLst>
                <a:gd name="adj" fmla="val 9641"/>
              </a:avLst>
            </a:prstGeom>
            <a:solidFill>
              <a:srgbClr val="25B7BC"/>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sz="2800" i="1" dirty="0">
                  <a:solidFill>
                    <a:schemeClr val="bg1"/>
                  </a:solidFill>
                  <a:latin typeface="+mn-lt"/>
                </a:rPr>
                <a:t>Wherever a Flower Blooms </a:t>
              </a:r>
              <a:r>
                <a:rPr lang="en-US" sz="2800" b="0" dirty="0">
                  <a:solidFill>
                    <a:schemeClr val="bg1"/>
                  </a:solidFill>
                  <a:latin typeface="+mn-lt"/>
                </a:rPr>
                <a:t>Example Answers</a:t>
              </a:r>
              <a:endParaRPr lang="en-GB" sz="2800" b="0" dirty="0">
                <a:solidFill>
                  <a:schemeClr val="bg1"/>
                </a:solidFill>
                <a:latin typeface="+mn-lt"/>
              </a:endParaRPr>
            </a:p>
          </p:txBody>
        </p:sp>
      </p:grpSp>
      <p:sp>
        <p:nvSpPr>
          <p:cNvPr id="54" name="TITLE"/>
          <p:cNvSpPr/>
          <p:nvPr/>
        </p:nvSpPr>
        <p:spPr>
          <a:xfrm>
            <a:off x="618521" y="550258"/>
            <a:ext cx="7906959" cy="848368"/>
          </a:xfrm>
          <a:custGeom>
            <a:avLst/>
            <a:gdLst>
              <a:gd name="connsiteX0" fmla="*/ 95861 w 8056489"/>
              <a:gd name="connsiteY0" fmla="*/ 0 h 994306"/>
              <a:gd name="connsiteX1" fmla="*/ 7960628 w 8056489"/>
              <a:gd name="connsiteY1" fmla="*/ 0 h 994306"/>
              <a:gd name="connsiteX2" fmla="*/ 8056489 w 8056489"/>
              <a:gd name="connsiteY2" fmla="*/ 95861 h 994306"/>
              <a:gd name="connsiteX3" fmla="*/ 8056489 w 8056489"/>
              <a:gd name="connsiteY3" fmla="*/ 822899 h 994306"/>
              <a:gd name="connsiteX4" fmla="*/ 8056489 w 8056489"/>
              <a:gd name="connsiteY4" fmla="*/ 898445 h 994306"/>
              <a:gd name="connsiteX5" fmla="*/ 8056489 w 8056489"/>
              <a:gd name="connsiteY5" fmla="*/ 994306 h 994306"/>
              <a:gd name="connsiteX6" fmla="*/ 7960628 w 8056489"/>
              <a:gd name="connsiteY6" fmla="*/ 994306 h 994306"/>
              <a:gd name="connsiteX7" fmla="*/ 95861 w 8056489"/>
              <a:gd name="connsiteY7" fmla="*/ 994306 h 994306"/>
              <a:gd name="connsiteX8" fmla="*/ 4272 w 8056489"/>
              <a:gd name="connsiteY8" fmla="*/ 994306 h 994306"/>
              <a:gd name="connsiteX9" fmla="*/ 4272 w 8056489"/>
              <a:gd name="connsiteY9" fmla="*/ 919605 h 994306"/>
              <a:gd name="connsiteX10" fmla="*/ 0 w 8056489"/>
              <a:gd name="connsiteY10" fmla="*/ 898445 h 994306"/>
              <a:gd name="connsiteX11" fmla="*/ 0 w 8056489"/>
              <a:gd name="connsiteY11" fmla="*/ 95861 h 994306"/>
              <a:gd name="connsiteX12" fmla="*/ 95861 w 805648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56489" h="994306">
                <a:moveTo>
                  <a:pt x="95861" y="0"/>
                </a:moveTo>
                <a:lnTo>
                  <a:pt x="7960628" y="0"/>
                </a:lnTo>
                <a:cubicBezTo>
                  <a:pt x="8013571" y="0"/>
                  <a:pt x="8056489" y="42918"/>
                  <a:pt x="8056489" y="95861"/>
                </a:cubicBezTo>
                <a:lnTo>
                  <a:pt x="8056489" y="822899"/>
                </a:lnTo>
                <a:lnTo>
                  <a:pt x="8056489" y="898445"/>
                </a:lnTo>
                <a:lnTo>
                  <a:pt x="8056489" y="994306"/>
                </a:lnTo>
                <a:lnTo>
                  <a:pt x="7960628" y="994306"/>
                </a:lnTo>
                <a:lnTo>
                  <a:pt x="95861" y="994306"/>
                </a:lnTo>
                <a:lnTo>
                  <a:pt x="4272" y="994306"/>
                </a:lnTo>
                <a:lnTo>
                  <a:pt x="4272" y="919605"/>
                </a:lnTo>
                <a:lnTo>
                  <a:pt x="0" y="898445"/>
                </a:lnTo>
                <a:lnTo>
                  <a:pt x="0" y="95861"/>
                </a:lnTo>
                <a:cubicBezTo>
                  <a:pt x="0" y="42918"/>
                  <a:pt x="42918" y="0"/>
                  <a:pt x="95861" y="0"/>
                </a:cubicBezTo>
                <a:close/>
              </a:path>
            </a:pathLst>
          </a:cu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43749" y="3639823"/>
            <a:ext cx="8056493" cy="2004556"/>
          </a:xfrm>
          <a:prstGeom prst="rect">
            <a:avLst/>
          </a:prstGeom>
          <a:solidFill>
            <a:srgbClr val="C3AE55">
              <a:alpha val="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Rectangle 124"/>
          <p:cNvSpPr/>
          <p:nvPr/>
        </p:nvSpPr>
        <p:spPr>
          <a:xfrm>
            <a:off x="543749" y="1473200"/>
            <a:ext cx="8056493" cy="1173181"/>
          </a:xfrm>
          <a:prstGeom prst="rect">
            <a:avLst/>
          </a:prstGeom>
          <a:solidFill>
            <a:srgbClr val="C3AE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TextBox 151"/>
          <p:cNvSpPr txBox="1"/>
          <p:nvPr/>
        </p:nvSpPr>
        <p:spPr>
          <a:xfrm>
            <a:off x="2950540" y="6051532"/>
            <a:ext cx="3348071" cy="307777"/>
          </a:xfrm>
          <a:prstGeom prst="rect">
            <a:avLst/>
          </a:prstGeom>
          <a:noFill/>
        </p:spPr>
        <p:txBody>
          <a:bodyPr wrap="square" rtlCol="0">
            <a:spAutoFit/>
          </a:bodyPr>
          <a:lstStyle/>
          <a:p>
            <a:pPr algn="ctr"/>
            <a:r>
              <a:rPr lang="en-GB" sz="700" dirty="0">
                <a:solidFill>
                  <a:schemeClr val="bg1"/>
                </a:solidFill>
                <a:latin typeface="Twinkl" pitchFamily="2" charset="0"/>
              </a:rPr>
              <a:t>Wherever a Flower Blooms</a:t>
            </a:r>
          </a:p>
          <a:p>
            <a:pPr algn="ctr"/>
            <a:r>
              <a:rPr lang="en-GB" sz="700" dirty="0">
                <a:solidFill>
                  <a:schemeClr val="bg1"/>
                </a:solidFill>
                <a:latin typeface="Twinkl" pitchFamily="2" charset="0"/>
              </a:rPr>
              <a:t>Copyright © Rob </a:t>
            </a:r>
            <a:r>
              <a:rPr lang="en-GB" sz="700" dirty="0" err="1">
                <a:solidFill>
                  <a:schemeClr val="bg1"/>
                </a:solidFill>
                <a:latin typeface="Twinkl" pitchFamily="2" charset="0"/>
              </a:rPr>
              <a:t>Biddulph</a:t>
            </a:r>
            <a:r>
              <a:rPr lang="en-GB" sz="700" dirty="0">
                <a:solidFill>
                  <a:schemeClr val="bg1"/>
                </a:solidFill>
                <a:latin typeface="Twinkl" pitchFamily="2" charset="0"/>
              </a:rPr>
              <a:t> 2020</a:t>
            </a:r>
          </a:p>
        </p:txBody>
      </p:sp>
      <p:grpSp>
        <p:nvGrpSpPr>
          <p:cNvPr id="202" name="Group 201"/>
          <p:cNvGrpSpPr/>
          <p:nvPr/>
        </p:nvGrpSpPr>
        <p:grpSpPr>
          <a:xfrm>
            <a:off x="4246477" y="1761941"/>
            <a:ext cx="4190020" cy="1598210"/>
            <a:chOff x="4246477" y="1761941"/>
            <a:chExt cx="4190020" cy="1598210"/>
          </a:xfrm>
        </p:grpSpPr>
        <p:grpSp>
          <p:nvGrpSpPr>
            <p:cNvPr id="203" name="(i) Box"/>
            <p:cNvGrpSpPr/>
            <p:nvPr/>
          </p:nvGrpSpPr>
          <p:grpSpPr>
            <a:xfrm>
              <a:off x="4246477" y="2741106"/>
              <a:ext cx="4190020" cy="619045"/>
              <a:chOff x="4332541" y="2676473"/>
              <a:chExt cx="4190020" cy="619045"/>
            </a:xfrm>
          </p:grpSpPr>
          <p:grpSp>
            <p:nvGrpSpPr>
              <p:cNvPr id="205" name="Group 204"/>
              <p:cNvGrpSpPr/>
              <p:nvPr/>
            </p:nvGrpSpPr>
            <p:grpSpPr>
              <a:xfrm>
                <a:off x="4332541" y="2676473"/>
                <a:ext cx="316098" cy="400110"/>
                <a:chOff x="3481431" y="2023175"/>
                <a:chExt cx="423644" cy="536238"/>
              </a:xfrm>
            </p:grpSpPr>
            <p:sp>
              <p:nvSpPr>
                <p:cNvPr id="207" name="Oval 206"/>
                <p:cNvSpPr/>
                <p:nvPr/>
              </p:nvSpPr>
              <p:spPr>
                <a:xfrm>
                  <a:off x="3481431" y="2102622"/>
                  <a:ext cx="423644" cy="4236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8" name="TextBox 207"/>
                <p:cNvSpPr txBox="1"/>
                <p:nvPr/>
              </p:nvSpPr>
              <p:spPr>
                <a:xfrm>
                  <a:off x="3535960" y="2023175"/>
                  <a:ext cx="192948" cy="536238"/>
                </a:xfrm>
                <a:prstGeom prst="rect">
                  <a:avLst/>
                </a:prstGeom>
                <a:noFill/>
              </p:spPr>
              <p:txBody>
                <a:bodyPr wrap="square" rtlCol="0">
                  <a:spAutoFit/>
                </a:bodyPr>
                <a:lstStyle/>
                <a:p>
                  <a:r>
                    <a:rPr lang="en-GB" sz="2000" b="1" dirty="0" err="1">
                      <a:solidFill>
                        <a:srgbClr val="C3AE55"/>
                      </a:solidFill>
                    </a:rPr>
                    <a:t>i</a:t>
                  </a:r>
                  <a:endParaRPr lang="en-GB" sz="2000" b="1" dirty="0">
                    <a:solidFill>
                      <a:srgbClr val="C3AE55"/>
                    </a:solidFill>
                  </a:endParaRPr>
                </a:p>
              </p:txBody>
            </p:sp>
          </p:grpSp>
          <p:sp>
            <p:nvSpPr>
              <p:cNvPr id="206" name="TextBox 205"/>
              <p:cNvSpPr txBox="1"/>
              <p:nvPr/>
            </p:nvSpPr>
            <p:spPr>
              <a:xfrm>
                <a:off x="4721795" y="2710743"/>
                <a:ext cx="3800766" cy="584775"/>
              </a:xfrm>
              <a:prstGeom prst="rect">
                <a:avLst/>
              </a:prstGeom>
              <a:noFill/>
            </p:spPr>
            <p:txBody>
              <a:bodyPr wrap="square" rtlCol="0">
                <a:spAutoFit/>
              </a:bodyPr>
              <a:lstStyle/>
              <a:p>
                <a:r>
                  <a:rPr lang="en-GB" sz="1600" dirty="0">
                    <a:solidFill>
                      <a:schemeClr val="bg1"/>
                    </a:solidFill>
                    <a:latin typeface="Twinkl" pitchFamily="2" charset="0"/>
                  </a:rPr>
                  <a:t>Click on each member of the Totally </a:t>
                </a:r>
                <a:r>
                  <a:rPr lang="en-GB" sz="1600" dirty="0" err="1">
                    <a:solidFill>
                      <a:schemeClr val="bg1"/>
                    </a:solidFill>
                    <a:latin typeface="Twinkl" pitchFamily="2" charset="0"/>
                  </a:rPr>
                  <a:t>Pawsome</a:t>
                </a:r>
                <a:r>
                  <a:rPr lang="en-GB" sz="1600" dirty="0">
                    <a:solidFill>
                      <a:schemeClr val="bg1"/>
                    </a:solidFill>
                    <a:latin typeface="Twinkl" pitchFamily="2" charset="0"/>
                  </a:rPr>
                  <a:t> Gang to see their answer.</a:t>
                </a:r>
              </a:p>
            </p:txBody>
          </p:sp>
        </p:grpSp>
        <p:sp>
          <p:nvSpPr>
            <p:cNvPr id="204" name="Title 1"/>
            <p:cNvSpPr txBox="1"/>
            <p:nvPr/>
          </p:nvSpPr>
          <p:spPr>
            <a:xfrm>
              <a:off x="4261607" y="1761941"/>
              <a:ext cx="3871174" cy="646331"/>
            </a:xfrm>
            <a:prstGeom prst="rect">
              <a:avLst/>
            </a:prstGeom>
            <a:noFill/>
          </p:spPr>
          <p:txBody>
            <a:bodyPr wrap="square" rtlCol="0">
              <a:spAutoFit/>
            </a:bodyPr>
            <a:lstStyle/>
            <a:p>
              <a:pPr algn="ctr"/>
              <a:r>
                <a:rPr lang="en-GB" b="1" dirty="0">
                  <a:solidFill>
                    <a:schemeClr val="bg1"/>
                  </a:solidFill>
                  <a:latin typeface="Twinkl" pitchFamily="2" charset="0"/>
                </a:rPr>
                <a:t>Look at this amazing illustration by Rob </a:t>
              </a:r>
              <a:r>
                <a:rPr lang="en-GB" b="1" dirty="0" err="1">
                  <a:solidFill>
                    <a:schemeClr val="bg1"/>
                  </a:solidFill>
                  <a:latin typeface="Twinkl" pitchFamily="2" charset="0"/>
                </a:rPr>
                <a:t>Biddulph</a:t>
              </a:r>
              <a:r>
                <a:rPr lang="en-GB" b="1" dirty="0">
                  <a:solidFill>
                    <a:schemeClr val="bg1"/>
                  </a:solidFill>
                  <a:latin typeface="Twinkl" pitchFamily="2" charset="0"/>
                </a:rPr>
                <a:t>.</a:t>
              </a:r>
            </a:p>
          </p:txBody>
        </p:sp>
      </p:grpSp>
      <p:sp>
        <p:nvSpPr>
          <p:cNvPr id="209" name="NEXT BUTTON">
            <a:hlinkClick r:id="rId2" action="ppaction://hlinksldjump"/>
          </p:cNvPr>
          <p:cNvSpPr/>
          <p:nvPr/>
        </p:nvSpPr>
        <p:spPr>
          <a:xfrm>
            <a:off x="618521" y="5724827"/>
            <a:ext cx="1682153" cy="570451"/>
          </a:xfrm>
          <a:prstGeom prst="roundRect">
            <a:avLst/>
          </a:prstGeom>
          <a:solidFill>
            <a:schemeClr val="bg1"/>
          </a:solidFill>
          <a:ln w="28575">
            <a:solidFill>
              <a:srgbClr val="8AC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8ACBC0"/>
                </a:solidFill>
              </a:rPr>
              <a:t>Back to Menu</a:t>
            </a:r>
            <a:endParaRPr lang="en-GB" b="1" dirty="0">
              <a:solidFill>
                <a:srgbClr val="8ACBC0"/>
              </a:solidFill>
            </a:endParaRPr>
          </a:p>
        </p:txBody>
      </p:sp>
      <p:pic>
        <p:nvPicPr>
          <p:cNvPr id="86" name="Picture 85"/>
          <p:cNvPicPr>
            <a:picLocks noChangeAspect="1"/>
          </p:cNvPicPr>
          <p:nvPr/>
        </p:nvPicPr>
        <p:blipFill rotWithShape="1">
          <a:blip r:embed="rId3">
            <a:extLst>
              <a:ext uri="{28A0092B-C50C-407E-A947-70E740481C1C}">
                <a14:useLocalDpi xmlns:a14="http://schemas.microsoft.com/office/drawing/2010/main"/>
              </a:ext>
            </a:extLst>
          </a:blip>
          <a:srcRect t="19814"/>
          <a:stretch/>
        </p:blipFill>
        <p:spPr>
          <a:xfrm>
            <a:off x="810852" y="1567032"/>
            <a:ext cx="3205986" cy="2487830"/>
          </a:xfrm>
          <a:prstGeom prst="rect">
            <a:avLst/>
          </a:prstGeom>
        </p:spPr>
      </p:pic>
      <p:sp>
        <p:nvSpPr>
          <p:cNvPr id="87" name="Selection Container"/>
          <p:cNvSpPr/>
          <p:nvPr/>
        </p:nvSpPr>
        <p:spPr>
          <a:xfrm>
            <a:off x="4261607" y="3699372"/>
            <a:ext cx="4204644" cy="1854104"/>
          </a:xfrm>
          <a:prstGeom prst="roundRect">
            <a:avLst>
              <a:gd name="adj" fmla="val 769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90000"/>
                  <a:lumOff val="10000"/>
                </a:schemeClr>
              </a:solidFill>
            </a:endParaRPr>
          </a:p>
        </p:txBody>
      </p:sp>
      <p:cxnSp>
        <p:nvCxnSpPr>
          <p:cNvPr id="88" name="Straight Connector 87"/>
          <p:cNvCxnSpPr/>
          <p:nvPr/>
        </p:nvCxnSpPr>
        <p:spPr>
          <a:xfrm>
            <a:off x="4261607" y="4305106"/>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4261607" y="4935679"/>
            <a:ext cx="418863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0" name="[SELECT] Predicting Pip"/>
          <p:cNvSpPr/>
          <p:nvPr/>
        </p:nvSpPr>
        <p:spPr>
          <a:xfrm>
            <a:off x="4261607" y="3699373"/>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SELECT] Inference Iggy"/>
          <p:cNvSpPr/>
          <p:nvPr/>
        </p:nvSpPr>
        <p:spPr>
          <a:xfrm>
            <a:off x="4258040" y="4312328"/>
            <a:ext cx="4206169" cy="621981"/>
          </a:xfrm>
          <a:prstGeom prst="rect">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SELECT] Cassie"/>
          <p:cNvSpPr/>
          <p:nvPr/>
        </p:nvSpPr>
        <p:spPr>
          <a:xfrm rot="10800000">
            <a:off x="4259566" y="4934309"/>
            <a:ext cx="4204644" cy="612955"/>
          </a:xfrm>
          <a:custGeom>
            <a:avLst/>
            <a:gdLst>
              <a:gd name="connsiteX0" fmla="*/ 142618 w 4204644"/>
              <a:gd name="connsiteY0" fmla="*/ 0 h 612955"/>
              <a:gd name="connsiteX1" fmla="*/ 4062026 w 4204644"/>
              <a:gd name="connsiteY1" fmla="*/ 0 h 612955"/>
              <a:gd name="connsiteX2" fmla="*/ 4204644 w 4204644"/>
              <a:gd name="connsiteY2" fmla="*/ 142618 h 612955"/>
              <a:gd name="connsiteX3" fmla="*/ 4204644 w 4204644"/>
              <a:gd name="connsiteY3" fmla="*/ 612955 h 612955"/>
              <a:gd name="connsiteX4" fmla="*/ 0 w 4204644"/>
              <a:gd name="connsiteY4" fmla="*/ 612955 h 612955"/>
              <a:gd name="connsiteX5" fmla="*/ 0 w 4204644"/>
              <a:gd name="connsiteY5" fmla="*/ 142618 h 612955"/>
              <a:gd name="connsiteX6" fmla="*/ 142618 w 4204644"/>
              <a:gd name="connsiteY6" fmla="*/ 0 h 612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04644" h="612955">
                <a:moveTo>
                  <a:pt x="142618" y="0"/>
                </a:moveTo>
                <a:lnTo>
                  <a:pt x="4062026" y="0"/>
                </a:lnTo>
                <a:cubicBezTo>
                  <a:pt x="4140792" y="0"/>
                  <a:pt x="4204644" y="63852"/>
                  <a:pt x="4204644" y="142618"/>
                </a:cubicBezTo>
                <a:lnTo>
                  <a:pt x="4204644" y="612955"/>
                </a:lnTo>
                <a:lnTo>
                  <a:pt x="0" y="612955"/>
                </a:lnTo>
                <a:lnTo>
                  <a:pt x="0" y="142618"/>
                </a:lnTo>
                <a:cubicBezTo>
                  <a:pt x="0" y="63852"/>
                  <a:pt x="63852" y="0"/>
                  <a:pt x="142618" y="0"/>
                </a:cubicBezTo>
                <a:close/>
              </a:path>
            </a:pathLst>
          </a:cu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3" name="Predicting Pip"/>
          <p:cNvGrpSpPr/>
          <p:nvPr/>
        </p:nvGrpSpPr>
        <p:grpSpPr>
          <a:xfrm>
            <a:off x="4373733" y="3703671"/>
            <a:ext cx="4093282" cy="512450"/>
            <a:chOff x="4373733" y="3703671"/>
            <a:chExt cx="4093282" cy="512450"/>
          </a:xfrm>
        </p:grpSpPr>
        <p:sp>
          <p:nvSpPr>
            <p:cNvPr id="94" name="TextBox 93"/>
            <p:cNvSpPr txBox="1"/>
            <p:nvPr/>
          </p:nvSpPr>
          <p:spPr>
            <a:xfrm>
              <a:off x="4928691" y="3827183"/>
              <a:ext cx="3538324" cy="369332"/>
            </a:xfrm>
            <a:prstGeom prst="rect">
              <a:avLst/>
            </a:prstGeom>
            <a:noFill/>
          </p:spPr>
          <p:txBody>
            <a:bodyPr wrap="square" rtlCol="0">
              <a:spAutoFit/>
            </a:bodyPr>
            <a:lstStyle/>
            <a:p>
              <a:r>
                <a:rPr lang="en-GB" b="1" spc="-30" dirty="0"/>
                <a:t>Predicting Pip’s </a:t>
              </a:r>
              <a:r>
                <a:rPr lang="en-GB" sz="1600" spc="-30" dirty="0">
                  <a:solidFill>
                    <a:schemeClr val="bg1">
                      <a:lumMod val="85000"/>
                    </a:schemeClr>
                  </a:solidFill>
                </a:rPr>
                <a:t>answer is…</a:t>
              </a:r>
              <a:endParaRPr lang="en-GB" spc="-30" dirty="0">
                <a:solidFill>
                  <a:schemeClr val="bg1">
                    <a:lumMod val="85000"/>
                  </a:schemeClr>
                </a:solidFill>
              </a:endParaRPr>
            </a:p>
          </p:txBody>
        </p:sp>
        <p:grpSp>
          <p:nvGrpSpPr>
            <p:cNvPr id="95" name="Group 94"/>
            <p:cNvGrpSpPr/>
            <p:nvPr/>
          </p:nvGrpSpPr>
          <p:grpSpPr>
            <a:xfrm>
              <a:off x="4373733" y="3703671"/>
              <a:ext cx="521959" cy="512450"/>
              <a:chOff x="2567563" y="2750692"/>
              <a:chExt cx="521959" cy="512450"/>
            </a:xfrm>
          </p:grpSpPr>
          <p:sp>
            <p:nvSpPr>
              <p:cNvPr id="96" name="Rounded Rectangle 95"/>
              <p:cNvSpPr/>
              <p:nvPr/>
            </p:nvSpPr>
            <p:spPr>
              <a:xfrm>
                <a:off x="2596861" y="2862246"/>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7" name="Picture 96"/>
              <p:cNvPicPr>
                <a:picLocks noChangeAspect="1"/>
              </p:cNvPicPr>
              <p:nvPr/>
            </p:nvPicPr>
            <p:blipFill rotWithShape="1">
              <a:blip r:embed="rId4" cstate="print">
                <a:extLst>
                  <a:ext uri="{28A0092B-C50C-407E-A947-70E740481C1C}">
                    <a14:useLocalDpi xmlns:a14="http://schemas.microsoft.com/office/drawing/2010/main"/>
                  </a:ext>
                </a:extLst>
              </a:blip>
              <a:srcRect l="24662" r="26017" b="70165"/>
              <a:stretch/>
            </p:blipFill>
            <p:spPr>
              <a:xfrm flipH="1">
                <a:off x="2567563" y="2750692"/>
                <a:ext cx="521959" cy="511543"/>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nvGrpSpPr>
          <p:cNvPr id="98" name="Inference Iggy"/>
          <p:cNvGrpSpPr/>
          <p:nvPr/>
        </p:nvGrpSpPr>
        <p:grpSpPr>
          <a:xfrm>
            <a:off x="4157217" y="4264529"/>
            <a:ext cx="4248021" cy="588143"/>
            <a:chOff x="4157217" y="4264529"/>
            <a:chExt cx="4248021" cy="588143"/>
          </a:xfrm>
        </p:grpSpPr>
        <p:sp>
          <p:nvSpPr>
            <p:cNvPr id="99" name="TextBox 98"/>
            <p:cNvSpPr txBox="1"/>
            <p:nvPr/>
          </p:nvSpPr>
          <p:spPr>
            <a:xfrm>
              <a:off x="4935722" y="4483340"/>
              <a:ext cx="3469516" cy="369332"/>
            </a:xfrm>
            <a:prstGeom prst="rect">
              <a:avLst/>
            </a:prstGeom>
            <a:noFill/>
          </p:spPr>
          <p:txBody>
            <a:bodyPr wrap="square" rtlCol="0">
              <a:spAutoFit/>
            </a:bodyPr>
            <a:lstStyle/>
            <a:p>
              <a:r>
                <a:rPr lang="en-GB" b="1" spc="-30" dirty="0"/>
                <a:t>Inference Iggy’s </a:t>
              </a:r>
              <a:r>
                <a:rPr lang="en-GB" sz="1600" spc="-30" dirty="0">
                  <a:solidFill>
                    <a:schemeClr val="bg1">
                      <a:lumMod val="85000"/>
                    </a:schemeClr>
                  </a:solidFill>
                </a:rPr>
                <a:t>answer is…</a:t>
              </a:r>
              <a:endParaRPr lang="en-GB" spc="-30" dirty="0">
                <a:solidFill>
                  <a:schemeClr val="bg1">
                    <a:lumMod val="85000"/>
                  </a:schemeClr>
                </a:solidFill>
              </a:endParaRPr>
            </a:p>
          </p:txBody>
        </p:sp>
        <p:grpSp>
          <p:nvGrpSpPr>
            <p:cNvPr id="100" name="Group 99"/>
            <p:cNvGrpSpPr/>
            <p:nvPr/>
          </p:nvGrpSpPr>
          <p:grpSpPr>
            <a:xfrm>
              <a:off x="4157217" y="4264529"/>
              <a:ext cx="727869" cy="582181"/>
              <a:chOff x="2587091" y="2382807"/>
              <a:chExt cx="727869" cy="582181"/>
            </a:xfrm>
          </p:grpSpPr>
          <p:sp>
            <p:nvSpPr>
              <p:cNvPr id="101" name="Rounded Rectangle 100"/>
              <p:cNvSpPr/>
              <p:nvPr/>
            </p:nvSpPr>
            <p:spPr>
              <a:xfrm>
                <a:off x="2831090" y="2564092"/>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 name="Picture 101"/>
              <p:cNvPicPr>
                <a:picLocks noChangeAspect="1"/>
              </p:cNvPicPr>
              <p:nvPr/>
            </p:nvPicPr>
            <p:blipFill rotWithShape="1">
              <a:blip r:embed="rId5" cstate="print">
                <a:extLst>
                  <a:ext uri="{28A0092B-C50C-407E-A947-70E740481C1C}">
                    <a14:useLocalDpi xmlns:a14="http://schemas.microsoft.com/office/drawing/2010/main"/>
                  </a:ext>
                </a:extLst>
              </a:blip>
              <a:srcRect l="745" t="-1888" r="20771" b="72502"/>
              <a:stretch/>
            </p:blipFill>
            <p:spPr>
              <a:xfrm>
                <a:off x="2587091" y="2382807"/>
                <a:ext cx="727869" cy="575721"/>
              </a:xfrm>
              <a:custGeom>
                <a:avLst/>
                <a:gdLst>
                  <a:gd name="connsiteX0" fmla="*/ 66817 w 469514"/>
                  <a:gd name="connsiteY0" fmla="*/ 0 h 400896"/>
                  <a:gd name="connsiteX1" fmla="*/ 402697 w 469514"/>
                  <a:gd name="connsiteY1" fmla="*/ 0 h 400896"/>
                  <a:gd name="connsiteX2" fmla="*/ 469514 w 469514"/>
                  <a:gd name="connsiteY2" fmla="*/ 66817 h 400896"/>
                  <a:gd name="connsiteX3" fmla="*/ 469514 w 469514"/>
                  <a:gd name="connsiteY3" fmla="*/ 334079 h 400896"/>
                  <a:gd name="connsiteX4" fmla="*/ 402697 w 469514"/>
                  <a:gd name="connsiteY4" fmla="*/ 400896 h 400896"/>
                  <a:gd name="connsiteX5" fmla="*/ 66817 w 469514"/>
                  <a:gd name="connsiteY5" fmla="*/ 400896 h 400896"/>
                  <a:gd name="connsiteX6" fmla="*/ 0 w 469514"/>
                  <a:gd name="connsiteY6" fmla="*/ 334079 h 400896"/>
                  <a:gd name="connsiteX7" fmla="*/ 0 w 469514"/>
                  <a:gd name="connsiteY7" fmla="*/ 66817 h 400896"/>
                  <a:gd name="connsiteX8" fmla="*/ 6681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66817" y="0"/>
                    </a:moveTo>
                    <a:lnTo>
                      <a:pt x="402697" y="0"/>
                    </a:lnTo>
                    <a:cubicBezTo>
                      <a:pt x="439599" y="0"/>
                      <a:pt x="469514" y="29915"/>
                      <a:pt x="469514" y="66817"/>
                    </a:cubicBezTo>
                    <a:lnTo>
                      <a:pt x="469514" y="334079"/>
                    </a:lnTo>
                    <a:cubicBezTo>
                      <a:pt x="469514" y="370981"/>
                      <a:pt x="439599" y="400896"/>
                      <a:pt x="402697" y="400896"/>
                    </a:cubicBezTo>
                    <a:lnTo>
                      <a:pt x="66817" y="400896"/>
                    </a:lnTo>
                    <a:cubicBezTo>
                      <a:pt x="29915" y="400896"/>
                      <a:pt x="0" y="370981"/>
                      <a:pt x="0" y="334079"/>
                    </a:cubicBezTo>
                    <a:lnTo>
                      <a:pt x="0" y="66817"/>
                    </a:lnTo>
                    <a:cubicBezTo>
                      <a:pt x="0" y="29915"/>
                      <a:pt x="29915" y="0"/>
                      <a:pt x="66817" y="0"/>
                    </a:cubicBezTo>
                    <a:close/>
                  </a:path>
                </a:pathLst>
              </a:custGeom>
            </p:spPr>
          </p:pic>
        </p:grpSp>
      </p:grpSp>
      <p:grpSp>
        <p:nvGrpSpPr>
          <p:cNvPr id="103" name="Cassie the Commentator"/>
          <p:cNvGrpSpPr/>
          <p:nvPr/>
        </p:nvGrpSpPr>
        <p:grpSpPr>
          <a:xfrm>
            <a:off x="4371658" y="4973888"/>
            <a:ext cx="4048763" cy="534326"/>
            <a:chOff x="4387734" y="4955908"/>
            <a:chExt cx="4048763" cy="534326"/>
          </a:xfrm>
        </p:grpSpPr>
        <p:sp>
          <p:nvSpPr>
            <p:cNvPr id="104" name="TextBox 103"/>
            <p:cNvSpPr txBox="1"/>
            <p:nvPr/>
          </p:nvSpPr>
          <p:spPr>
            <a:xfrm>
              <a:off x="4928691" y="5087330"/>
              <a:ext cx="3507806" cy="338554"/>
            </a:xfrm>
            <a:prstGeom prst="rect">
              <a:avLst/>
            </a:prstGeom>
            <a:noFill/>
          </p:spPr>
          <p:txBody>
            <a:bodyPr wrap="square" rtlCol="0">
              <a:spAutoFit/>
            </a:bodyPr>
            <a:lstStyle/>
            <a:p>
              <a:r>
                <a:rPr lang="en-GB" sz="1600" b="1" spc="-80" dirty="0"/>
                <a:t>Cassie the Commentator’s </a:t>
              </a:r>
              <a:r>
                <a:rPr lang="en-GB" sz="1400" spc="-80" dirty="0">
                  <a:solidFill>
                    <a:schemeClr val="bg1">
                      <a:lumMod val="85000"/>
                    </a:schemeClr>
                  </a:solidFill>
                </a:rPr>
                <a:t>answer is…</a:t>
              </a:r>
              <a:endParaRPr lang="en-GB" sz="1600" spc="-80" dirty="0">
                <a:solidFill>
                  <a:schemeClr val="bg1">
                    <a:lumMod val="85000"/>
                  </a:schemeClr>
                </a:solidFill>
              </a:endParaRPr>
            </a:p>
          </p:txBody>
        </p:sp>
        <p:grpSp>
          <p:nvGrpSpPr>
            <p:cNvPr id="105" name="Group 104"/>
            <p:cNvGrpSpPr/>
            <p:nvPr/>
          </p:nvGrpSpPr>
          <p:grpSpPr>
            <a:xfrm>
              <a:off x="4387734" y="4955908"/>
              <a:ext cx="492042" cy="534326"/>
              <a:chOff x="2417309" y="2892160"/>
              <a:chExt cx="492042" cy="534326"/>
            </a:xfrm>
          </p:grpSpPr>
          <p:sp>
            <p:nvSpPr>
              <p:cNvPr id="106" name="Rounded Rectangle 105"/>
              <p:cNvSpPr/>
              <p:nvPr/>
            </p:nvSpPr>
            <p:spPr>
              <a:xfrm>
                <a:off x="2420843" y="2968993"/>
                <a:ext cx="469514" cy="400896"/>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7" name="Picture 106"/>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417309" y="2892160"/>
                <a:ext cx="492042" cy="534326"/>
              </a:xfrm>
              <a:custGeom>
                <a:avLst/>
                <a:gdLst>
                  <a:gd name="connsiteX0" fmla="*/ 402697 w 469514"/>
                  <a:gd name="connsiteY0" fmla="*/ 0 h 400896"/>
                  <a:gd name="connsiteX1" fmla="*/ 66817 w 469514"/>
                  <a:gd name="connsiteY1" fmla="*/ 0 h 400896"/>
                  <a:gd name="connsiteX2" fmla="*/ 0 w 469514"/>
                  <a:gd name="connsiteY2" fmla="*/ 66817 h 400896"/>
                  <a:gd name="connsiteX3" fmla="*/ 0 w 469514"/>
                  <a:gd name="connsiteY3" fmla="*/ 334079 h 400896"/>
                  <a:gd name="connsiteX4" fmla="*/ 66817 w 469514"/>
                  <a:gd name="connsiteY4" fmla="*/ 400896 h 400896"/>
                  <a:gd name="connsiteX5" fmla="*/ 402697 w 469514"/>
                  <a:gd name="connsiteY5" fmla="*/ 400896 h 400896"/>
                  <a:gd name="connsiteX6" fmla="*/ 469514 w 469514"/>
                  <a:gd name="connsiteY6" fmla="*/ 334079 h 400896"/>
                  <a:gd name="connsiteX7" fmla="*/ 469514 w 469514"/>
                  <a:gd name="connsiteY7" fmla="*/ 66817 h 400896"/>
                  <a:gd name="connsiteX8" fmla="*/ 402697 w 469514"/>
                  <a:gd name="connsiteY8" fmla="*/ 0 h 400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9514" h="400896">
                    <a:moveTo>
                      <a:pt x="402697" y="0"/>
                    </a:moveTo>
                    <a:lnTo>
                      <a:pt x="66817" y="0"/>
                    </a:lnTo>
                    <a:cubicBezTo>
                      <a:pt x="29915" y="0"/>
                      <a:pt x="0" y="29915"/>
                      <a:pt x="0" y="66817"/>
                    </a:cubicBezTo>
                    <a:lnTo>
                      <a:pt x="0" y="334079"/>
                    </a:lnTo>
                    <a:cubicBezTo>
                      <a:pt x="0" y="370981"/>
                      <a:pt x="29915" y="400896"/>
                      <a:pt x="66817" y="400896"/>
                    </a:cubicBezTo>
                    <a:lnTo>
                      <a:pt x="402697" y="400896"/>
                    </a:lnTo>
                    <a:cubicBezTo>
                      <a:pt x="439599" y="400896"/>
                      <a:pt x="469514" y="370981"/>
                      <a:pt x="469514" y="334079"/>
                    </a:cubicBezTo>
                    <a:lnTo>
                      <a:pt x="469514" y="66817"/>
                    </a:lnTo>
                    <a:cubicBezTo>
                      <a:pt x="469514" y="29915"/>
                      <a:pt x="439599" y="0"/>
                      <a:pt x="402697" y="0"/>
                    </a:cubicBezTo>
                    <a:close/>
                  </a:path>
                </a:pathLst>
              </a:custGeom>
            </p:spPr>
          </p:pic>
        </p:grpSp>
      </p:grpSp>
      <p:grpSp>
        <p:nvGrpSpPr>
          <p:cNvPr id="108" name="[Q] PIP"/>
          <p:cNvGrpSpPr/>
          <p:nvPr/>
        </p:nvGrpSpPr>
        <p:grpSpPr>
          <a:xfrm>
            <a:off x="4235283" y="1573478"/>
            <a:ext cx="4364553" cy="609317"/>
            <a:chOff x="4323166" y="2686201"/>
            <a:chExt cx="4364553" cy="609317"/>
          </a:xfrm>
        </p:grpSpPr>
        <p:grpSp>
          <p:nvGrpSpPr>
            <p:cNvPr id="109" name="Group 108"/>
            <p:cNvGrpSpPr/>
            <p:nvPr/>
          </p:nvGrpSpPr>
          <p:grpSpPr>
            <a:xfrm>
              <a:off x="4323166" y="2686201"/>
              <a:ext cx="325475" cy="400110"/>
              <a:chOff x="3468864" y="2036213"/>
              <a:chExt cx="436211" cy="536238"/>
            </a:xfrm>
          </p:grpSpPr>
          <p:sp>
            <p:nvSpPr>
              <p:cNvPr id="111" name="Oval 110"/>
              <p:cNvSpPr/>
              <p:nvPr/>
            </p:nvSpPr>
            <p:spPr>
              <a:xfrm>
                <a:off x="3481431" y="2102622"/>
                <a:ext cx="423644" cy="423644"/>
              </a:xfrm>
              <a:prstGeom prst="ellipse">
                <a:avLst/>
              </a:prstGeom>
              <a:solidFill>
                <a:srgbClr val="ECD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TextBox 111"/>
              <p:cNvSpPr txBox="1"/>
              <p:nvPr/>
            </p:nvSpPr>
            <p:spPr>
              <a:xfrm>
                <a:off x="3468864" y="2036213"/>
                <a:ext cx="192948" cy="536238"/>
              </a:xfrm>
              <a:prstGeom prst="rect">
                <a:avLst/>
              </a:prstGeom>
              <a:noFill/>
            </p:spPr>
            <p:txBody>
              <a:bodyPr wrap="square" rtlCol="0">
                <a:spAutoFit/>
              </a:bodyPr>
              <a:lstStyle/>
              <a:p>
                <a:r>
                  <a:rPr lang="en-GB" sz="2000" b="1" dirty="0">
                    <a:solidFill>
                      <a:schemeClr val="bg1"/>
                    </a:solidFill>
                  </a:rPr>
                  <a:t>Q</a:t>
                </a:r>
              </a:p>
            </p:txBody>
          </p:sp>
        </p:grpSp>
        <p:sp>
          <p:nvSpPr>
            <p:cNvPr id="110" name="TextBox 109"/>
            <p:cNvSpPr txBox="1"/>
            <p:nvPr/>
          </p:nvSpPr>
          <p:spPr>
            <a:xfrm>
              <a:off x="4721794" y="2710743"/>
              <a:ext cx="3965925" cy="584775"/>
            </a:xfrm>
            <a:prstGeom prst="rect">
              <a:avLst/>
            </a:prstGeom>
            <a:noFill/>
          </p:spPr>
          <p:txBody>
            <a:bodyPr wrap="square" rtlCol="0">
              <a:spAutoFit/>
            </a:bodyPr>
            <a:lstStyle/>
            <a:p>
              <a:r>
                <a:rPr lang="en-GB" sz="1600" dirty="0">
                  <a:latin typeface="Twinkl" pitchFamily="2" charset="0"/>
                </a:rPr>
                <a:t>What do you think that</a:t>
              </a:r>
              <a:br>
                <a:rPr lang="en-GB" sz="1600" dirty="0">
                  <a:latin typeface="Twinkl" pitchFamily="2" charset="0"/>
                </a:rPr>
              </a:br>
              <a:r>
                <a:rPr lang="en-GB" sz="1600" dirty="0">
                  <a:latin typeface="Twinkl" pitchFamily="2" charset="0"/>
                </a:rPr>
                <a:t>the child will do next?</a:t>
              </a:r>
            </a:p>
          </p:txBody>
        </p:sp>
      </p:grpSp>
      <p:grpSp>
        <p:nvGrpSpPr>
          <p:cNvPr id="113" name="[SPEECH] PIP"/>
          <p:cNvGrpSpPr/>
          <p:nvPr/>
        </p:nvGrpSpPr>
        <p:grpSpPr>
          <a:xfrm>
            <a:off x="4256219" y="2289346"/>
            <a:ext cx="4233783" cy="1338175"/>
            <a:chOff x="4258038" y="2315815"/>
            <a:chExt cx="4233783" cy="1338175"/>
          </a:xfrm>
        </p:grpSpPr>
        <p:sp>
          <p:nvSpPr>
            <p:cNvPr id="114" name="Freeform 113"/>
            <p:cNvSpPr/>
            <p:nvPr/>
          </p:nvSpPr>
          <p:spPr>
            <a:xfrm rot="10800000">
              <a:off x="4258038" y="2315815"/>
              <a:ext cx="4178457" cy="1338175"/>
            </a:xfrm>
            <a:custGeom>
              <a:avLst/>
              <a:gdLst>
                <a:gd name="connsiteX0" fmla="*/ 4120086 w 4178457"/>
                <a:gd name="connsiteY0" fmla="*/ 1251470 h 1251470"/>
                <a:gd name="connsiteX1" fmla="*/ 58371 w 4178457"/>
                <a:gd name="connsiteY1" fmla="*/ 1251470 h 1251470"/>
                <a:gd name="connsiteX2" fmla="*/ 0 w 4178457"/>
                <a:gd name="connsiteY2" fmla="*/ 1193099 h 1251470"/>
                <a:gd name="connsiteX3" fmla="*/ 0 w 4178457"/>
                <a:gd name="connsiteY3" fmla="*/ 259254 h 1251470"/>
                <a:gd name="connsiteX4" fmla="*/ 58371 w 4178457"/>
                <a:gd name="connsiteY4" fmla="*/ 200883 h 1251470"/>
                <a:gd name="connsiteX5" fmla="*/ 1956056 w 4178457"/>
                <a:gd name="connsiteY5" fmla="*/ 200883 h 1251470"/>
                <a:gd name="connsiteX6" fmla="*/ 2072568 w 4178457"/>
                <a:gd name="connsiteY6" fmla="*/ 0 h 1251470"/>
                <a:gd name="connsiteX7" fmla="*/ 2189080 w 4178457"/>
                <a:gd name="connsiteY7" fmla="*/ 200883 h 1251470"/>
                <a:gd name="connsiteX8" fmla="*/ 4120086 w 4178457"/>
                <a:gd name="connsiteY8" fmla="*/ 200883 h 1251470"/>
                <a:gd name="connsiteX9" fmla="*/ 4178457 w 4178457"/>
                <a:gd name="connsiteY9" fmla="*/ 259254 h 1251470"/>
                <a:gd name="connsiteX10" fmla="*/ 4178457 w 4178457"/>
                <a:gd name="connsiteY10" fmla="*/ 1193099 h 1251470"/>
                <a:gd name="connsiteX11" fmla="*/ 4120086 w 4178457"/>
                <a:gd name="connsiteY11" fmla="*/ 1251470 h 12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78457" h="1251470">
                  <a:moveTo>
                    <a:pt x="4120086" y="1251470"/>
                  </a:moveTo>
                  <a:lnTo>
                    <a:pt x="58371" y="1251470"/>
                  </a:lnTo>
                  <a:cubicBezTo>
                    <a:pt x="26134" y="1251470"/>
                    <a:pt x="0" y="1225336"/>
                    <a:pt x="0" y="1193099"/>
                  </a:cubicBezTo>
                  <a:lnTo>
                    <a:pt x="0" y="259254"/>
                  </a:lnTo>
                  <a:cubicBezTo>
                    <a:pt x="0" y="227017"/>
                    <a:pt x="26134" y="200883"/>
                    <a:pt x="58371" y="200883"/>
                  </a:cubicBezTo>
                  <a:lnTo>
                    <a:pt x="1956056" y="200883"/>
                  </a:lnTo>
                  <a:lnTo>
                    <a:pt x="2072568" y="0"/>
                  </a:lnTo>
                  <a:lnTo>
                    <a:pt x="2189080" y="200883"/>
                  </a:lnTo>
                  <a:lnTo>
                    <a:pt x="4120086" y="200883"/>
                  </a:lnTo>
                  <a:cubicBezTo>
                    <a:pt x="4152323" y="200883"/>
                    <a:pt x="4178457" y="227017"/>
                    <a:pt x="4178457" y="259254"/>
                  </a:cubicBezTo>
                  <a:lnTo>
                    <a:pt x="4178457" y="1193099"/>
                  </a:lnTo>
                  <a:cubicBezTo>
                    <a:pt x="4178457" y="1225336"/>
                    <a:pt x="4152323" y="1251470"/>
                    <a:pt x="4120086" y="1251470"/>
                  </a:cubicBezTo>
                  <a:close/>
                </a:path>
              </a:pathLst>
            </a:custGeom>
            <a:solidFill>
              <a:schemeClr val="bg1"/>
            </a:solidFill>
            <a:ln w="1905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5" name="(i) Box"/>
            <p:cNvGrpSpPr/>
            <p:nvPr/>
          </p:nvGrpSpPr>
          <p:grpSpPr>
            <a:xfrm>
              <a:off x="4371166" y="2581157"/>
              <a:ext cx="4120655" cy="625176"/>
              <a:chOff x="4318972" y="2627157"/>
              <a:chExt cx="4120655" cy="625176"/>
            </a:xfrm>
          </p:grpSpPr>
          <p:grpSp>
            <p:nvGrpSpPr>
              <p:cNvPr id="116" name="Group 115"/>
              <p:cNvGrpSpPr/>
              <p:nvPr/>
            </p:nvGrpSpPr>
            <p:grpSpPr>
              <a:xfrm>
                <a:off x="4318972" y="2627157"/>
                <a:ext cx="329664" cy="400107"/>
                <a:chOff x="3463249" y="1957089"/>
                <a:chExt cx="441826" cy="536235"/>
              </a:xfrm>
            </p:grpSpPr>
            <p:sp>
              <p:nvSpPr>
                <p:cNvPr id="118" name="Oval 117"/>
                <p:cNvSpPr/>
                <p:nvPr/>
              </p:nvSpPr>
              <p:spPr>
                <a:xfrm>
                  <a:off x="3481432" y="2024263"/>
                  <a:ext cx="423643" cy="423645"/>
                </a:xfrm>
                <a:prstGeom prst="ellipse">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TextBox 118"/>
                <p:cNvSpPr txBox="1"/>
                <p:nvPr/>
              </p:nvSpPr>
              <p:spPr>
                <a:xfrm>
                  <a:off x="3463249" y="1957089"/>
                  <a:ext cx="334012" cy="536235"/>
                </a:xfrm>
                <a:prstGeom prst="rect">
                  <a:avLst/>
                </a:prstGeom>
                <a:noFill/>
              </p:spPr>
              <p:txBody>
                <a:bodyPr wrap="square" rtlCol="0">
                  <a:spAutoFit/>
                </a:bodyPr>
                <a:lstStyle/>
                <a:p>
                  <a:r>
                    <a:rPr lang="en-GB" sz="2000" b="1" dirty="0">
                      <a:solidFill>
                        <a:schemeClr val="bg1"/>
                      </a:solidFill>
                    </a:rPr>
                    <a:t>A</a:t>
                  </a:r>
                </a:p>
              </p:txBody>
            </p:sp>
          </p:grpSp>
          <p:sp>
            <p:nvSpPr>
              <p:cNvPr id="117" name="TextBox 116"/>
              <p:cNvSpPr txBox="1"/>
              <p:nvPr/>
            </p:nvSpPr>
            <p:spPr>
              <a:xfrm>
                <a:off x="4721795" y="2667558"/>
                <a:ext cx="3717832" cy="584775"/>
              </a:xfrm>
              <a:prstGeom prst="rect">
                <a:avLst/>
              </a:prstGeom>
              <a:noFill/>
            </p:spPr>
            <p:txBody>
              <a:bodyPr wrap="square" rtlCol="0">
                <a:spAutoFit/>
              </a:bodyPr>
              <a:lstStyle/>
              <a:p>
                <a:r>
                  <a:rPr lang="en-GB" sz="1600" dirty="0">
                    <a:latin typeface="Twinkl" pitchFamily="2" charset="0"/>
                  </a:rPr>
                  <a:t>I think that the child will water the flower to try and help it to grow.</a:t>
                </a:r>
              </a:p>
            </p:txBody>
          </p:sp>
        </p:grpSp>
      </p:grpSp>
      <p:grpSp>
        <p:nvGrpSpPr>
          <p:cNvPr id="120" name="[Q] IGGY"/>
          <p:cNvGrpSpPr/>
          <p:nvPr/>
        </p:nvGrpSpPr>
        <p:grpSpPr>
          <a:xfrm>
            <a:off x="4244660" y="1581997"/>
            <a:ext cx="4364553" cy="609317"/>
            <a:chOff x="4323166" y="2686201"/>
            <a:chExt cx="4364553" cy="609317"/>
          </a:xfrm>
        </p:grpSpPr>
        <p:grpSp>
          <p:nvGrpSpPr>
            <p:cNvPr id="121" name="Group 120"/>
            <p:cNvGrpSpPr/>
            <p:nvPr/>
          </p:nvGrpSpPr>
          <p:grpSpPr>
            <a:xfrm>
              <a:off x="4323166" y="2686201"/>
              <a:ext cx="325475" cy="400110"/>
              <a:chOff x="3468864" y="2036213"/>
              <a:chExt cx="436211" cy="536238"/>
            </a:xfrm>
          </p:grpSpPr>
          <p:sp>
            <p:nvSpPr>
              <p:cNvPr id="123" name="Oval 122"/>
              <p:cNvSpPr/>
              <p:nvPr/>
            </p:nvSpPr>
            <p:spPr>
              <a:xfrm>
                <a:off x="3481431" y="2102622"/>
                <a:ext cx="423644" cy="423644"/>
              </a:xfrm>
              <a:prstGeom prst="ellipse">
                <a:avLst/>
              </a:prstGeom>
              <a:solidFill>
                <a:srgbClr val="ECD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TextBox 123"/>
              <p:cNvSpPr txBox="1"/>
              <p:nvPr/>
            </p:nvSpPr>
            <p:spPr>
              <a:xfrm>
                <a:off x="3468864" y="2036213"/>
                <a:ext cx="192948" cy="536238"/>
              </a:xfrm>
              <a:prstGeom prst="rect">
                <a:avLst/>
              </a:prstGeom>
              <a:noFill/>
            </p:spPr>
            <p:txBody>
              <a:bodyPr wrap="square" rtlCol="0">
                <a:spAutoFit/>
              </a:bodyPr>
              <a:lstStyle/>
              <a:p>
                <a:r>
                  <a:rPr lang="en-GB" sz="2000" b="1" dirty="0">
                    <a:solidFill>
                      <a:schemeClr val="bg1"/>
                    </a:solidFill>
                  </a:rPr>
                  <a:t>Q</a:t>
                </a:r>
              </a:p>
            </p:txBody>
          </p:sp>
        </p:grpSp>
        <p:sp>
          <p:nvSpPr>
            <p:cNvPr id="122" name="TextBox 121"/>
            <p:cNvSpPr txBox="1"/>
            <p:nvPr/>
          </p:nvSpPr>
          <p:spPr>
            <a:xfrm>
              <a:off x="4721794" y="2710743"/>
              <a:ext cx="3965925" cy="584775"/>
            </a:xfrm>
            <a:prstGeom prst="rect">
              <a:avLst/>
            </a:prstGeom>
            <a:noFill/>
          </p:spPr>
          <p:txBody>
            <a:bodyPr wrap="square" rtlCol="0">
              <a:spAutoFit/>
            </a:bodyPr>
            <a:lstStyle/>
            <a:p>
              <a:r>
                <a:rPr lang="en-GB" sz="1600" dirty="0">
                  <a:latin typeface="Twinkl" pitchFamily="2" charset="0"/>
                </a:rPr>
                <a:t>What do you think the child is thinking about? What makes you think that?</a:t>
              </a:r>
            </a:p>
          </p:txBody>
        </p:sp>
      </p:grpSp>
      <p:grpSp>
        <p:nvGrpSpPr>
          <p:cNvPr id="127" name="[SPEECH] IGGY"/>
          <p:cNvGrpSpPr/>
          <p:nvPr/>
        </p:nvGrpSpPr>
        <p:grpSpPr>
          <a:xfrm>
            <a:off x="4265596" y="2320880"/>
            <a:ext cx="4233783" cy="1338175"/>
            <a:chOff x="4258038" y="2139554"/>
            <a:chExt cx="4233783" cy="1338175"/>
          </a:xfrm>
        </p:grpSpPr>
        <p:sp>
          <p:nvSpPr>
            <p:cNvPr id="128" name="Freeform 127"/>
            <p:cNvSpPr/>
            <p:nvPr/>
          </p:nvSpPr>
          <p:spPr>
            <a:xfrm rot="10800000">
              <a:off x="4258038" y="2139554"/>
              <a:ext cx="4178457" cy="1338175"/>
            </a:xfrm>
            <a:custGeom>
              <a:avLst/>
              <a:gdLst>
                <a:gd name="connsiteX0" fmla="*/ 4120086 w 4178457"/>
                <a:gd name="connsiteY0" fmla="*/ 1251470 h 1251470"/>
                <a:gd name="connsiteX1" fmla="*/ 58371 w 4178457"/>
                <a:gd name="connsiteY1" fmla="*/ 1251470 h 1251470"/>
                <a:gd name="connsiteX2" fmla="*/ 0 w 4178457"/>
                <a:gd name="connsiteY2" fmla="*/ 1193099 h 1251470"/>
                <a:gd name="connsiteX3" fmla="*/ 0 w 4178457"/>
                <a:gd name="connsiteY3" fmla="*/ 259254 h 1251470"/>
                <a:gd name="connsiteX4" fmla="*/ 58371 w 4178457"/>
                <a:gd name="connsiteY4" fmla="*/ 200883 h 1251470"/>
                <a:gd name="connsiteX5" fmla="*/ 1956056 w 4178457"/>
                <a:gd name="connsiteY5" fmla="*/ 200883 h 1251470"/>
                <a:gd name="connsiteX6" fmla="*/ 2072568 w 4178457"/>
                <a:gd name="connsiteY6" fmla="*/ 0 h 1251470"/>
                <a:gd name="connsiteX7" fmla="*/ 2189080 w 4178457"/>
                <a:gd name="connsiteY7" fmla="*/ 200883 h 1251470"/>
                <a:gd name="connsiteX8" fmla="*/ 4120086 w 4178457"/>
                <a:gd name="connsiteY8" fmla="*/ 200883 h 1251470"/>
                <a:gd name="connsiteX9" fmla="*/ 4178457 w 4178457"/>
                <a:gd name="connsiteY9" fmla="*/ 259254 h 1251470"/>
                <a:gd name="connsiteX10" fmla="*/ 4178457 w 4178457"/>
                <a:gd name="connsiteY10" fmla="*/ 1193099 h 1251470"/>
                <a:gd name="connsiteX11" fmla="*/ 4120086 w 4178457"/>
                <a:gd name="connsiteY11" fmla="*/ 1251470 h 12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78457" h="1251470">
                  <a:moveTo>
                    <a:pt x="4120086" y="1251470"/>
                  </a:moveTo>
                  <a:lnTo>
                    <a:pt x="58371" y="1251470"/>
                  </a:lnTo>
                  <a:cubicBezTo>
                    <a:pt x="26134" y="1251470"/>
                    <a:pt x="0" y="1225336"/>
                    <a:pt x="0" y="1193099"/>
                  </a:cubicBezTo>
                  <a:lnTo>
                    <a:pt x="0" y="259254"/>
                  </a:lnTo>
                  <a:cubicBezTo>
                    <a:pt x="0" y="227017"/>
                    <a:pt x="26134" y="200883"/>
                    <a:pt x="58371" y="200883"/>
                  </a:cubicBezTo>
                  <a:lnTo>
                    <a:pt x="1956056" y="200883"/>
                  </a:lnTo>
                  <a:lnTo>
                    <a:pt x="2072568" y="0"/>
                  </a:lnTo>
                  <a:lnTo>
                    <a:pt x="2189080" y="200883"/>
                  </a:lnTo>
                  <a:lnTo>
                    <a:pt x="4120086" y="200883"/>
                  </a:lnTo>
                  <a:cubicBezTo>
                    <a:pt x="4152323" y="200883"/>
                    <a:pt x="4178457" y="227017"/>
                    <a:pt x="4178457" y="259254"/>
                  </a:cubicBezTo>
                  <a:lnTo>
                    <a:pt x="4178457" y="1193099"/>
                  </a:lnTo>
                  <a:cubicBezTo>
                    <a:pt x="4178457" y="1225336"/>
                    <a:pt x="4152323" y="1251470"/>
                    <a:pt x="4120086" y="1251470"/>
                  </a:cubicBezTo>
                  <a:close/>
                </a:path>
              </a:pathLst>
            </a:custGeom>
            <a:solidFill>
              <a:schemeClr val="bg1"/>
            </a:solidFill>
            <a:ln w="1905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9" name="(i) Box"/>
            <p:cNvGrpSpPr/>
            <p:nvPr/>
          </p:nvGrpSpPr>
          <p:grpSpPr>
            <a:xfrm>
              <a:off x="4378199" y="2173110"/>
              <a:ext cx="4113622" cy="1086202"/>
              <a:chOff x="4326005" y="2219110"/>
              <a:chExt cx="4113622" cy="1086202"/>
            </a:xfrm>
          </p:grpSpPr>
          <p:grpSp>
            <p:nvGrpSpPr>
              <p:cNvPr id="130" name="Group 129"/>
              <p:cNvGrpSpPr/>
              <p:nvPr/>
            </p:nvGrpSpPr>
            <p:grpSpPr>
              <a:xfrm>
                <a:off x="4326005" y="2219110"/>
                <a:ext cx="322630" cy="400108"/>
                <a:chOff x="3472676" y="1410212"/>
                <a:chExt cx="432399" cy="536236"/>
              </a:xfrm>
            </p:grpSpPr>
            <p:sp>
              <p:nvSpPr>
                <p:cNvPr id="132" name="Oval 131"/>
                <p:cNvSpPr/>
                <p:nvPr/>
              </p:nvSpPr>
              <p:spPr>
                <a:xfrm>
                  <a:off x="3481432" y="1476606"/>
                  <a:ext cx="423643" cy="423645"/>
                </a:xfrm>
                <a:prstGeom prst="ellipse">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TextBox 132"/>
                <p:cNvSpPr txBox="1"/>
                <p:nvPr/>
              </p:nvSpPr>
              <p:spPr>
                <a:xfrm>
                  <a:off x="3472676" y="1410212"/>
                  <a:ext cx="334013" cy="536236"/>
                </a:xfrm>
                <a:prstGeom prst="rect">
                  <a:avLst/>
                </a:prstGeom>
                <a:noFill/>
              </p:spPr>
              <p:txBody>
                <a:bodyPr wrap="square" rtlCol="0">
                  <a:spAutoFit/>
                </a:bodyPr>
                <a:lstStyle/>
                <a:p>
                  <a:r>
                    <a:rPr lang="en-GB" sz="2000" b="1" dirty="0">
                      <a:solidFill>
                        <a:schemeClr val="bg1"/>
                      </a:solidFill>
                    </a:rPr>
                    <a:t>A</a:t>
                  </a:r>
                </a:p>
              </p:txBody>
            </p:sp>
          </p:grpSp>
          <p:sp>
            <p:nvSpPr>
              <p:cNvPr id="131" name="TextBox 130"/>
              <p:cNvSpPr txBox="1"/>
              <p:nvPr/>
            </p:nvSpPr>
            <p:spPr>
              <a:xfrm>
                <a:off x="4721795" y="2228094"/>
                <a:ext cx="3717832" cy="1077218"/>
              </a:xfrm>
              <a:prstGeom prst="rect">
                <a:avLst/>
              </a:prstGeom>
              <a:noFill/>
            </p:spPr>
            <p:txBody>
              <a:bodyPr wrap="square" rtlCol="0">
                <a:spAutoFit/>
              </a:bodyPr>
              <a:lstStyle/>
              <a:p>
                <a:r>
                  <a:rPr lang="en-GB" sz="1600" spc="-100" dirty="0">
                    <a:latin typeface="Twinkl" pitchFamily="2" charset="0"/>
                  </a:rPr>
                  <a:t>I think that the child is thinking about how pretty the flower is going to look when it blooms because they look really happy and they are being gentle with the flower.</a:t>
                </a:r>
              </a:p>
            </p:txBody>
          </p:sp>
        </p:grpSp>
      </p:grpSp>
      <p:grpSp>
        <p:nvGrpSpPr>
          <p:cNvPr id="134" name="[Q] CASSIE"/>
          <p:cNvGrpSpPr/>
          <p:nvPr/>
        </p:nvGrpSpPr>
        <p:grpSpPr>
          <a:xfrm>
            <a:off x="4235283" y="1573478"/>
            <a:ext cx="4364553" cy="609317"/>
            <a:chOff x="4323166" y="2686201"/>
            <a:chExt cx="4364553" cy="609317"/>
          </a:xfrm>
        </p:grpSpPr>
        <p:grpSp>
          <p:nvGrpSpPr>
            <p:cNvPr id="135" name="Group 134"/>
            <p:cNvGrpSpPr/>
            <p:nvPr/>
          </p:nvGrpSpPr>
          <p:grpSpPr>
            <a:xfrm>
              <a:off x="4323166" y="2686201"/>
              <a:ext cx="325475" cy="400110"/>
              <a:chOff x="3468864" y="2036213"/>
              <a:chExt cx="436211" cy="536238"/>
            </a:xfrm>
          </p:grpSpPr>
          <p:sp>
            <p:nvSpPr>
              <p:cNvPr id="156" name="Oval 155"/>
              <p:cNvSpPr/>
              <p:nvPr/>
            </p:nvSpPr>
            <p:spPr>
              <a:xfrm>
                <a:off x="3481431" y="2102622"/>
                <a:ext cx="423644" cy="423644"/>
              </a:xfrm>
              <a:prstGeom prst="ellipse">
                <a:avLst/>
              </a:prstGeom>
              <a:solidFill>
                <a:srgbClr val="ECD5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TextBox 156"/>
              <p:cNvSpPr txBox="1"/>
              <p:nvPr/>
            </p:nvSpPr>
            <p:spPr>
              <a:xfrm>
                <a:off x="3468864" y="2036213"/>
                <a:ext cx="192948" cy="536238"/>
              </a:xfrm>
              <a:prstGeom prst="rect">
                <a:avLst/>
              </a:prstGeom>
              <a:noFill/>
            </p:spPr>
            <p:txBody>
              <a:bodyPr wrap="square" rtlCol="0">
                <a:spAutoFit/>
              </a:bodyPr>
              <a:lstStyle/>
              <a:p>
                <a:r>
                  <a:rPr lang="en-GB" sz="2000" b="1" dirty="0">
                    <a:solidFill>
                      <a:schemeClr val="bg1"/>
                    </a:solidFill>
                  </a:rPr>
                  <a:t>Q</a:t>
                </a:r>
              </a:p>
            </p:txBody>
          </p:sp>
        </p:grpSp>
        <p:sp>
          <p:nvSpPr>
            <p:cNvPr id="149" name="TextBox 148"/>
            <p:cNvSpPr txBox="1"/>
            <p:nvPr/>
          </p:nvSpPr>
          <p:spPr>
            <a:xfrm>
              <a:off x="4721794" y="2710743"/>
              <a:ext cx="3965925" cy="584775"/>
            </a:xfrm>
            <a:prstGeom prst="rect">
              <a:avLst/>
            </a:prstGeom>
            <a:noFill/>
          </p:spPr>
          <p:txBody>
            <a:bodyPr wrap="square" rtlCol="0">
              <a:spAutoFit/>
            </a:bodyPr>
            <a:lstStyle/>
            <a:p>
              <a:r>
                <a:rPr lang="en-GB" sz="1600" dirty="0">
                  <a:latin typeface="Twinkl" pitchFamily="2" charset="0"/>
                </a:rPr>
                <a:t>Comment on why you think the illustrator has only used a few colours.</a:t>
              </a:r>
            </a:p>
          </p:txBody>
        </p:sp>
      </p:grpSp>
      <p:grpSp>
        <p:nvGrpSpPr>
          <p:cNvPr id="158" name="[SPEECH] CASSIE"/>
          <p:cNvGrpSpPr/>
          <p:nvPr/>
        </p:nvGrpSpPr>
        <p:grpSpPr>
          <a:xfrm>
            <a:off x="4256218" y="2177992"/>
            <a:ext cx="4233784" cy="1428329"/>
            <a:chOff x="4258037" y="2225660"/>
            <a:chExt cx="4233784" cy="1428329"/>
          </a:xfrm>
        </p:grpSpPr>
        <p:sp>
          <p:nvSpPr>
            <p:cNvPr id="159" name="Freeform 158"/>
            <p:cNvSpPr/>
            <p:nvPr/>
          </p:nvSpPr>
          <p:spPr>
            <a:xfrm rot="10800000">
              <a:off x="4258037" y="2225660"/>
              <a:ext cx="4178457" cy="1428329"/>
            </a:xfrm>
            <a:custGeom>
              <a:avLst/>
              <a:gdLst>
                <a:gd name="connsiteX0" fmla="*/ 4120086 w 4178457"/>
                <a:gd name="connsiteY0" fmla="*/ 1251470 h 1251470"/>
                <a:gd name="connsiteX1" fmla="*/ 58371 w 4178457"/>
                <a:gd name="connsiteY1" fmla="*/ 1251470 h 1251470"/>
                <a:gd name="connsiteX2" fmla="*/ 0 w 4178457"/>
                <a:gd name="connsiteY2" fmla="*/ 1193099 h 1251470"/>
                <a:gd name="connsiteX3" fmla="*/ 0 w 4178457"/>
                <a:gd name="connsiteY3" fmla="*/ 259254 h 1251470"/>
                <a:gd name="connsiteX4" fmla="*/ 58371 w 4178457"/>
                <a:gd name="connsiteY4" fmla="*/ 200883 h 1251470"/>
                <a:gd name="connsiteX5" fmla="*/ 1956056 w 4178457"/>
                <a:gd name="connsiteY5" fmla="*/ 200883 h 1251470"/>
                <a:gd name="connsiteX6" fmla="*/ 2072568 w 4178457"/>
                <a:gd name="connsiteY6" fmla="*/ 0 h 1251470"/>
                <a:gd name="connsiteX7" fmla="*/ 2189080 w 4178457"/>
                <a:gd name="connsiteY7" fmla="*/ 200883 h 1251470"/>
                <a:gd name="connsiteX8" fmla="*/ 4120086 w 4178457"/>
                <a:gd name="connsiteY8" fmla="*/ 200883 h 1251470"/>
                <a:gd name="connsiteX9" fmla="*/ 4178457 w 4178457"/>
                <a:gd name="connsiteY9" fmla="*/ 259254 h 1251470"/>
                <a:gd name="connsiteX10" fmla="*/ 4178457 w 4178457"/>
                <a:gd name="connsiteY10" fmla="*/ 1193099 h 1251470"/>
                <a:gd name="connsiteX11" fmla="*/ 4120086 w 4178457"/>
                <a:gd name="connsiteY11" fmla="*/ 1251470 h 12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78457" h="1251470">
                  <a:moveTo>
                    <a:pt x="4120086" y="1251470"/>
                  </a:moveTo>
                  <a:lnTo>
                    <a:pt x="58371" y="1251470"/>
                  </a:lnTo>
                  <a:cubicBezTo>
                    <a:pt x="26134" y="1251470"/>
                    <a:pt x="0" y="1225336"/>
                    <a:pt x="0" y="1193099"/>
                  </a:cubicBezTo>
                  <a:lnTo>
                    <a:pt x="0" y="259254"/>
                  </a:lnTo>
                  <a:cubicBezTo>
                    <a:pt x="0" y="227017"/>
                    <a:pt x="26134" y="200883"/>
                    <a:pt x="58371" y="200883"/>
                  </a:cubicBezTo>
                  <a:lnTo>
                    <a:pt x="1956056" y="200883"/>
                  </a:lnTo>
                  <a:lnTo>
                    <a:pt x="2072568" y="0"/>
                  </a:lnTo>
                  <a:lnTo>
                    <a:pt x="2189080" y="200883"/>
                  </a:lnTo>
                  <a:lnTo>
                    <a:pt x="4120086" y="200883"/>
                  </a:lnTo>
                  <a:cubicBezTo>
                    <a:pt x="4152323" y="200883"/>
                    <a:pt x="4178457" y="227017"/>
                    <a:pt x="4178457" y="259254"/>
                  </a:cubicBezTo>
                  <a:lnTo>
                    <a:pt x="4178457" y="1193099"/>
                  </a:lnTo>
                  <a:cubicBezTo>
                    <a:pt x="4178457" y="1225336"/>
                    <a:pt x="4152323" y="1251470"/>
                    <a:pt x="4120086" y="1251470"/>
                  </a:cubicBezTo>
                  <a:close/>
                </a:path>
              </a:pathLst>
            </a:custGeom>
            <a:solidFill>
              <a:schemeClr val="bg1"/>
            </a:solidFill>
            <a:ln w="19050">
              <a:solidFill>
                <a:srgbClr val="F082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0" name="(i) Box"/>
            <p:cNvGrpSpPr/>
            <p:nvPr/>
          </p:nvGrpSpPr>
          <p:grpSpPr>
            <a:xfrm>
              <a:off x="4378199" y="2272687"/>
              <a:ext cx="4113622" cy="1096148"/>
              <a:chOff x="4326005" y="2318687"/>
              <a:chExt cx="4113622" cy="1096148"/>
            </a:xfrm>
          </p:grpSpPr>
          <p:grpSp>
            <p:nvGrpSpPr>
              <p:cNvPr id="161" name="Group 160"/>
              <p:cNvGrpSpPr/>
              <p:nvPr/>
            </p:nvGrpSpPr>
            <p:grpSpPr>
              <a:xfrm>
                <a:off x="4326005" y="2318687"/>
                <a:ext cx="322630" cy="400108"/>
                <a:chOff x="3472676" y="1543663"/>
                <a:chExt cx="432399" cy="536236"/>
              </a:xfrm>
            </p:grpSpPr>
            <p:sp>
              <p:nvSpPr>
                <p:cNvPr id="211" name="Oval 210"/>
                <p:cNvSpPr/>
                <p:nvPr/>
              </p:nvSpPr>
              <p:spPr>
                <a:xfrm>
                  <a:off x="3481432" y="1596071"/>
                  <a:ext cx="423643" cy="423644"/>
                </a:xfrm>
                <a:prstGeom prst="ellipse">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2" name="TextBox 211"/>
                <p:cNvSpPr txBox="1"/>
                <p:nvPr/>
              </p:nvSpPr>
              <p:spPr>
                <a:xfrm>
                  <a:off x="3472676" y="1543663"/>
                  <a:ext cx="334013" cy="536236"/>
                </a:xfrm>
                <a:prstGeom prst="rect">
                  <a:avLst/>
                </a:prstGeom>
                <a:noFill/>
              </p:spPr>
              <p:txBody>
                <a:bodyPr wrap="square" rtlCol="0">
                  <a:spAutoFit/>
                </a:bodyPr>
                <a:lstStyle/>
                <a:p>
                  <a:r>
                    <a:rPr lang="en-GB" sz="2000" b="1" dirty="0">
                      <a:solidFill>
                        <a:schemeClr val="bg1"/>
                      </a:solidFill>
                    </a:rPr>
                    <a:t>A</a:t>
                  </a:r>
                </a:p>
              </p:txBody>
            </p:sp>
          </p:grpSp>
          <p:sp>
            <p:nvSpPr>
              <p:cNvPr id="210" name="TextBox 209"/>
              <p:cNvSpPr txBox="1"/>
              <p:nvPr/>
            </p:nvSpPr>
            <p:spPr>
              <a:xfrm>
                <a:off x="4721795" y="2337617"/>
                <a:ext cx="3717832" cy="1077218"/>
              </a:xfrm>
              <a:prstGeom prst="rect">
                <a:avLst/>
              </a:prstGeom>
              <a:noFill/>
            </p:spPr>
            <p:txBody>
              <a:bodyPr wrap="square" rtlCol="0">
                <a:spAutoFit/>
              </a:bodyPr>
              <a:lstStyle/>
              <a:p>
                <a:r>
                  <a:rPr lang="en-GB" sz="1600" dirty="0">
                    <a:latin typeface="Twinkl" pitchFamily="2" charset="0"/>
                  </a:rPr>
                  <a:t>I think that the illustrator has only used a few colours so that you notice the flower even though it is a really tiny part of the picture.</a:t>
                </a:r>
              </a:p>
            </p:txBody>
          </p:sp>
        </p:grpSp>
      </p:grpSp>
    </p:spTree>
    <p:extLst>
      <p:ext uri="{BB962C8B-B14F-4D97-AF65-F5344CB8AC3E}">
        <p14:creationId xmlns:p14="http://schemas.microsoft.com/office/powerpoint/2010/main" val="720585488"/>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54"/>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8"/>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grpId="3" nodeType="afterEffect">
                                  <p:stCondLst>
                                    <p:cond delay="0"/>
                                  </p:stCondLst>
                                  <p:childTnLst>
                                    <p:set>
                                      <p:cBhvr>
                                        <p:cTn id="19" dur="1" fill="hold">
                                          <p:stCondLst>
                                            <p:cond delay="0"/>
                                          </p:stCondLst>
                                        </p:cTn>
                                        <p:tgtEl>
                                          <p:spTgt spid="90"/>
                                        </p:tgtEl>
                                        <p:attrNameLst>
                                          <p:attrName>style.visibility</p:attrName>
                                        </p:attrNameLst>
                                      </p:cBhvr>
                                      <p:to>
                                        <p:strVal val="visible"/>
                                      </p:to>
                                    </p:set>
                                  </p:childTnLst>
                                </p:cTn>
                              </p:par>
                              <p:par>
                                <p:cTn id="20" presetID="1" presetClass="entr" presetSubtype="0" fill="hold" grpId="3" nodeType="withEffect">
                                  <p:stCondLst>
                                    <p:cond delay="0"/>
                                  </p:stCondLst>
                                  <p:childTnLst>
                                    <p:set>
                                      <p:cBhvr>
                                        <p:cTn id="21" dur="1" fill="hold">
                                          <p:stCondLst>
                                            <p:cond delay="0"/>
                                          </p:stCondLst>
                                        </p:cTn>
                                        <p:tgtEl>
                                          <p:spTgt spid="91"/>
                                        </p:tgtEl>
                                        <p:attrNameLst>
                                          <p:attrName>style.visibility</p:attrName>
                                        </p:attrNameLst>
                                      </p:cBhvr>
                                      <p:to>
                                        <p:strVal val="visible"/>
                                      </p:to>
                                    </p:set>
                                  </p:childTnLst>
                                </p:cTn>
                              </p:par>
                              <p:par>
                                <p:cTn id="22" presetID="1" presetClass="entr" presetSubtype="0" fill="hold" grpId="3" nodeType="withEffect">
                                  <p:stCondLst>
                                    <p:cond delay="0"/>
                                  </p:stCondLst>
                                  <p:childTnLst>
                                    <p:set>
                                      <p:cBhvr>
                                        <p:cTn id="23" dur="1" fill="hold">
                                          <p:stCondLst>
                                            <p:cond delay="0"/>
                                          </p:stCondLst>
                                        </p:cTn>
                                        <p:tgtEl>
                                          <p:spTgt spid="92"/>
                                        </p:tgtEl>
                                        <p:attrNameLst>
                                          <p:attrName>style.visibility</p:attrName>
                                        </p:attrNameLst>
                                      </p:cBhvr>
                                      <p:to>
                                        <p:strVal val="visible"/>
                                      </p:to>
                                    </p:set>
                                  </p:childTnLst>
                                </p:cTn>
                              </p:par>
                            </p:childTnLst>
                          </p:cTn>
                        </p:par>
                      </p:childTnLst>
                    </p:cTn>
                  </p:par>
                </p:childTnLst>
              </p:cTn>
              <p:nextCondLst>
                <p:cond evt="onClick" delay="0">
                  <p:tgtEl>
                    <p:spTgt spid="154"/>
                  </p:tgtEl>
                </p:cond>
              </p:nextCondLst>
            </p:seq>
            <p:seq concurrent="1" nextAc="seek">
              <p:cTn id="24" restart="whenNotActive" fill="hold" evtFilter="cancelBubble" nodeType="interactiveSeq">
                <p:stCondLst>
                  <p:cond evt="onClick" delay="0">
                    <p:tgtEl>
                      <p:spTgt spid="98"/>
                    </p:tgtEl>
                  </p:cond>
                </p:stCondLst>
                <p:endSync evt="end" delay="0">
                  <p:rtn val="all"/>
                </p:endSync>
                <p:childTnLst>
                  <p:par>
                    <p:cTn id="25" fill="hold">
                      <p:stCondLst>
                        <p:cond delay="0"/>
                      </p:stCondLst>
                      <p:childTnLst>
                        <p:par>
                          <p:cTn id="26" fill="hold">
                            <p:stCondLst>
                              <p:cond delay="0"/>
                            </p:stCondLst>
                            <p:childTnLst>
                              <p:par>
                                <p:cTn id="27" presetID="1" presetClass="exit" presetSubtype="0" fill="hold" grpId="1" nodeType="withEffect">
                                  <p:stCondLst>
                                    <p:cond delay="0"/>
                                  </p:stCondLst>
                                  <p:childTnLst>
                                    <p:set>
                                      <p:cBhvr>
                                        <p:cTn id="28" dur="1" fill="hold">
                                          <p:stCondLst>
                                            <p:cond delay="0"/>
                                          </p:stCondLst>
                                        </p:cTn>
                                        <p:tgtEl>
                                          <p:spTgt spid="90"/>
                                        </p:tgtEl>
                                        <p:attrNameLst>
                                          <p:attrName>style.visibility</p:attrName>
                                        </p:attrNameLst>
                                      </p:cBhvr>
                                      <p:to>
                                        <p:strVal val="hidden"/>
                                      </p:to>
                                    </p:set>
                                  </p:childTnLst>
                                </p:cTn>
                              </p:par>
                              <p:par>
                                <p:cTn id="29" presetID="1" presetClass="exit" presetSubtype="0" fill="hold" grpId="1" nodeType="withEffect">
                                  <p:stCondLst>
                                    <p:cond delay="0"/>
                                  </p:stCondLst>
                                  <p:childTnLst>
                                    <p:set>
                                      <p:cBhvr>
                                        <p:cTn id="30" dur="1" fill="hold">
                                          <p:stCondLst>
                                            <p:cond delay="0"/>
                                          </p:stCondLst>
                                        </p:cTn>
                                        <p:tgtEl>
                                          <p:spTgt spid="92"/>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202"/>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134"/>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158"/>
                                        </p:tgtEl>
                                        <p:attrNameLst>
                                          <p:attrName>style.visibility</p:attrName>
                                        </p:attrNameLst>
                                      </p:cBhvr>
                                      <p:to>
                                        <p:strVal val="hidden"/>
                                      </p:to>
                                    </p:set>
                                  </p:childTnLst>
                                </p:cTn>
                              </p:par>
                              <p:par>
                                <p:cTn id="37" presetID="1" presetClass="exit" presetSubtype="0" fill="hold" nodeType="withEffect">
                                  <p:stCondLst>
                                    <p:cond delay="0"/>
                                  </p:stCondLst>
                                  <p:childTnLst>
                                    <p:set>
                                      <p:cBhvr>
                                        <p:cTn id="38" dur="1" fill="hold">
                                          <p:stCondLst>
                                            <p:cond delay="0"/>
                                          </p:stCondLst>
                                        </p:cTn>
                                        <p:tgtEl>
                                          <p:spTgt spid="108"/>
                                        </p:tgtEl>
                                        <p:attrNameLst>
                                          <p:attrName>style.visibility</p:attrName>
                                        </p:attrNameLst>
                                      </p:cBhvr>
                                      <p:to>
                                        <p:strVal val="hidden"/>
                                      </p:to>
                                    </p:set>
                                  </p:childTnLst>
                                </p:cTn>
                              </p:par>
                              <p:par>
                                <p:cTn id="39" presetID="1" presetClass="exit" presetSubtype="0" fill="hold" nodeType="withEffect">
                                  <p:stCondLst>
                                    <p:cond delay="0"/>
                                  </p:stCondLst>
                                  <p:childTnLst>
                                    <p:set>
                                      <p:cBhvr>
                                        <p:cTn id="40" dur="1" fill="hold">
                                          <p:stCondLst>
                                            <p:cond delay="0"/>
                                          </p:stCondLst>
                                        </p:cTn>
                                        <p:tgtEl>
                                          <p:spTgt spid="113"/>
                                        </p:tgtEl>
                                        <p:attrNameLst>
                                          <p:attrName>style.visibility</p:attrName>
                                        </p:attrNameLst>
                                      </p:cBhvr>
                                      <p:to>
                                        <p:strVal val="hidden"/>
                                      </p:to>
                                    </p:set>
                                  </p:childTnLst>
                                </p:cTn>
                              </p:par>
                              <p:par>
                                <p:cTn id="41" presetID="10" presetClass="entr" presetSubtype="0" fill="hold" grpId="1" nodeType="withEffect">
                                  <p:stCondLst>
                                    <p:cond delay="0"/>
                                  </p:stCondLst>
                                  <p:childTnLst>
                                    <p:set>
                                      <p:cBhvr>
                                        <p:cTn id="42" dur="1" fill="hold">
                                          <p:stCondLst>
                                            <p:cond delay="0"/>
                                          </p:stCondLst>
                                        </p:cTn>
                                        <p:tgtEl>
                                          <p:spTgt spid="91"/>
                                        </p:tgtEl>
                                        <p:attrNameLst>
                                          <p:attrName>style.visibility</p:attrName>
                                        </p:attrNameLst>
                                      </p:cBhvr>
                                      <p:to>
                                        <p:strVal val="visible"/>
                                      </p:to>
                                    </p:set>
                                    <p:animEffect transition="in" filter="fade">
                                      <p:cBhvr>
                                        <p:cTn id="43" dur="500"/>
                                        <p:tgtEl>
                                          <p:spTgt spid="91"/>
                                        </p:tgtEl>
                                      </p:cBhvr>
                                    </p:animEffect>
                                  </p:childTnLst>
                                </p:cTn>
                              </p:par>
                              <p:par>
                                <p:cTn id="44" presetID="10" presetClass="entr" presetSubtype="0" fill="hold" nodeType="withEffect">
                                  <p:stCondLst>
                                    <p:cond delay="0"/>
                                  </p:stCondLst>
                                  <p:childTnLst>
                                    <p:set>
                                      <p:cBhvr>
                                        <p:cTn id="45" dur="1" fill="hold">
                                          <p:stCondLst>
                                            <p:cond delay="0"/>
                                          </p:stCondLst>
                                        </p:cTn>
                                        <p:tgtEl>
                                          <p:spTgt spid="120"/>
                                        </p:tgtEl>
                                        <p:attrNameLst>
                                          <p:attrName>style.visibility</p:attrName>
                                        </p:attrNameLst>
                                      </p:cBhvr>
                                      <p:to>
                                        <p:strVal val="visible"/>
                                      </p:to>
                                    </p:set>
                                    <p:animEffect transition="in" filter="fade">
                                      <p:cBhvr>
                                        <p:cTn id="46" dur="500"/>
                                        <p:tgtEl>
                                          <p:spTgt spid="120"/>
                                        </p:tgtEl>
                                      </p:cBhvr>
                                    </p:animEffect>
                                  </p:childTnLst>
                                </p:cTn>
                              </p:par>
                            </p:childTnLst>
                          </p:cTn>
                        </p:par>
                        <p:par>
                          <p:cTn id="47" fill="hold">
                            <p:stCondLst>
                              <p:cond delay="500"/>
                            </p:stCondLst>
                            <p:childTnLst>
                              <p:par>
                                <p:cTn id="48" presetID="22" presetClass="entr" presetSubtype="4" fill="hold" nodeType="afterEffect">
                                  <p:stCondLst>
                                    <p:cond delay="0"/>
                                  </p:stCondLst>
                                  <p:childTnLst>
                                    <p:set>
                                      <p:cBhvr>
                                        <p:cTn id="49" dur="1" fill="hold">
                                          <p:stCondLst>
                                            <p:cond delay="0"/>
                                          </p:stCondLst>
                                        </p:cTn>
                                        <p:tgtEl>
                                          <p:spTgt spid="127"/>
                                        </p:tgtEl>
                                        <p:attrNameLst>
                                          <p:attrName>style.visibility</p:attrName>
                                        </p:attrNameLst>
                                      </p:cBhvr>
                                      <p:to>
                                        <p:strVal val="visible"/>
                                      </p:to>
                                    </p:set>
                                    <p:animEffect transition="in" filter="wipe(down)">
                                      <p:cBhvr>
                                        <p:cTn id="50" dur="500"/>
                                        <p:tgtEl>
                                          <p:spTgt spid="127"/>
                                        </p:tgtEl>
                                      </p:cBhvr>
                                    </p:animEffect>
                                  </p:childTnLst>
                                </p:cTn>
                              </p:par>
                            </p:childTnLst>
                          </p:cTn>
                        </p:par>
                      </p:childTnLst>
                    </p:cTn>
                  </p:par>
                </p:childTnLst>
              </p:cTn>
              <p:nextCondLst>
                <p:cond evt="onClick" delay="0">
                  <p:tgtEl>
                    <p:spTgt spid="98"/>
                  </p:tgtEl>
                </p:cond>
              </p:nextCondLst>
            </p:seq>
            <p:seq concurrent="1" nextAc="seek">
              <p:cTn id="51" restart="whenNotActive" fill="hold" evtFilter="cancelBubble" nodeType="interactiveSeq">
                <p:stCondLst>
                  <p:cond evt="onClick" delay="0">
                    <p:tgtEl>
                      <p:spTgt spid="93"/>
                    </p:tgtEl>
                  </p:cond>
                </p:stCondLst>
                <p:endSync evt="end" delay="0">
                  <p:rtn val="all"/>
                </p:endSync>
                <p:childTnLst>
                  <p:par>
                    <p:cTn id="52" fill="hold">
                      <p:stCondLst>
                        <p:cond delay="0"/>
                      </p:stCondLst>
                      <p:childTnLst>
                        <p:par>
                          <p:cTn id="53" fill="hold">
                            <p:stCondLst>
                              <p:cond delay="0"/>
                            </p:stCondLst>
                            <p:childTnLst>
                              <p:par>
                                <p:cTn id="54" presetID="1" presetClass="exit" presetSubtype="0" fill="hold" nodeType="withEffect">
                                  <p:stCondLst>
                                    <p:cond delay="0"/>
                                  </p:stCondLst>
                                  <p:childTnLst>
                                    <p:set>
                                      <p:cBhvr>
                                        <p:cTn id="55" dur="1" fill="hold">
                                          <p:stCondLst>
                                            <p:cond delay="0"/>
                                          </p:stCondLst>
                                        </p:cTn>
                                        <p:tgtEl>
                                          <p:spTgt spid="158"/>
                                        </p:tgtEl>
                                        <p:attrNameLst>
                                          <p:attrName>style.visibility</p:attrName>
                                        </p:attrNameLst>
                                      </p:cBhvr>
                                      <p:to>
                                        <p:strVal val="hidden"/>
                                      </p:to>
                                    </p:set>
                                  </p:childTnLst>
                                </p:cTn>
                              </p:par>
                              <p:par>
                                <p:cTn id="56" presetID="1" presetClass="exit" presetSubtype="0" fill="hold" nodeType="withEffect">
                                  <p:stCondLst>
                                    <p:cond delay="0"/>
                                  </p:stCondLst>
                                  <p:childTnLst>
                                    <p:set>
                                      <p:cBhvr>
                                        <p:cTn id="57" dur="1" fill="hold">
                                          <p:stCondLst>
                                            <p:cond delay="0"/>
                                          </p:stCondLst>
                                        </p:cTn>
                                        <p:tgtEl>
                                          <p:spTgt spid="127"/>
                                        </p:tgtEl>
                                        <p:attrNameLst>
                                          <p:attrName>style.visibility</p:attrName>
                                        </p:attrNameLst>
                                      </p:cBhvr>
                                      <p:to>
                                        <p:strVal val="hidden"/>
                                      </p:to>
                                    </p:set>
                                  </p:childTnLst>
                                </p:cTn>
                              </p:par>
                              <p:par>
                                <p:cTn id="58" presetID="1" presetClass="exit" presetSubtype="0" fill="hold" nodeType="withEffect">
                                  <p:stCondLst>
                                    <p:cond delay="0"/>
                                  </p:stCondLst>
                                  <p:childTnLst>
                                    <p:set>
                                      <p:cBhvr>
                                        <p:cTn id="59" dur="1" fill="hold">
                                          <p:stCondLst>
                                            <p:cond delay="0"/>
                                          </p:stCondLst>
                                        </p:cTn>
                                        <p:tgtEl>
                                          <p:spTgt spid="134"/>
                                        </p:tgtEl>
                                        <p:attrNameLst>
                                          <p:attrName>style.visibility</p:attrName>
                                        </p:attrNameLst>
                                      </p:cBhvr>
                                      <p:to>
                                        <p:strVal val="hidden"/>
                                      </p:to>
                                    </p:set>
                                  </p:childTnLst>
                                </p:cTn>
                              </p:par>
                              <p:par>
                                <p:cTn id="60" presetID="1" presetClass="exit" presetSubtype="0" fill="hold" nodeType="withEffect">
                                  <p:stCondLst>
                                    <p:cond delay="0"/>
                                  </p:stCondLst>
                                  <p:childTnLst>
                                    <p:set>
                                      <p:cBhvr>
                                        <p:cTn id="61" dur="1" fill="hold">
                                          <p:stCondLst>
                                            <p:cond delay="0"/>
                                          </p:stCondLst>
                                        </p:cTn>
                                        <p:tgtEl>
                                          <p:spTgt spid="120"/>
                                        </p:tgtEl>
                                        <p:attrNameLst>
                                          <p:attrName>style.visibility</p:attrName>
                                        </p:attrNameLst>
                                      </p:cBhvr>
                                      <p:to>
                                        <p:strVal val="hidden"/>
                                      </p:to>
                                    </p:set>
                                  </p:childTnLst>
                                </p:cTn>
                              </p:par>
                              <p:par>
                                <p:cTn id="62" presetID="1" presetClass="exit" presetSubtype="0" fill="hold" grpId="0" nodeType="withEffect">
                                  <p:stCondLst>
                                    <p:cond delay="0"/>
                                  </p:stCondLst>
                                  <p:childTnLst>
                                    <p:set>
                                      <p:cBhvr>
                                        <p:cTn id="63" dur="1" fill="hold">
                                          <p:stCondLst>
                                            <p:cond delay="0"/>
                                          </p:stCondLst>
                                        </p:cTn>
                                        <p:tgtEl>
                                          <p:spTgt spid="92"/>
                                        </p:tgtEl>
                                        <p:attrNameLst>
                                          <p:attrName>style.visibility</p:attrName>
                                        </p:attrNameLst>
                                      </p:cBhvr>
                                      <p:to>
                                        <p:strVal val="hidden"/>
                                      </p:to>
                                    </p:set>
                                  </p:childTnLst>
                                </p:cTn>
                              </p:par>
                              <p:par>
                                <p:cTn id="64" presetID="1" presetClass="exit" presetSubtype="0" fill="hold" nodeType="withEffect">
                                  <p:stCondLst>
                                    <p:cond delay="0"/>
                                  </p:stCondLst>
                                  <p:childTnLst>
                                    <p:set>
                                      <p:cBhvr>
                                        <p:cTn id="65" dur="1" fill="hold">
                                          <p:stCondLst>
                                            <p:cond delay="0"/>
                                          </p:stCondLst>
                                        </p:cTn>
                                        <p:tgtEl>
                                          <p:spTgt spid="202"/>
                                        </p:tgtEl>
                                        <p:attrNameLst>
                                          <p:attrName>style.visibility</p:attrName>
                                        </p:attrNameLst>
                                      </p:cBhvr>
                                      <p:to>
                                        <p:strVal val="hidden"/>
                                      </p:to>
                                    </p:set>
                                  </p:childTnLst>
                                </p:cTn>
                              </p:par>
                              <p:par>
                                <p:cTn id="66" presetID="1" presetClass="exit" presetSubtype="0" fill="hold" grpId="0" nodeType="withEffect">
                                  <p:stCondLst>
                                    <p:cond delay="0"/>
                                  </p:stCondLst>
                                  <p:childTnLst>
                                    <p:set>
                                      <p:cBhvr>
                                        <p:cTn id="67" dur="1" fill="hold">
                                          <p:stCondLst>
                                            <p:cond delay="0"/>
                                          </p:stCondLst>
                                        </p:cTn>
                                        <p:tgtEl>
                                          <p:spTgt spid="91"/>
                                        </p:tgtEl>
                                        <p:attrNameLst>
                                          <p:attrName>style.visibility</p:attrName>
                                        </p:attrNameLst>
                                      </p:cBhvr>
                                      <p:to>
                                        <p:strVal val="hidden"/>
                                      </p:to>
                                    </p:set>
                                  </p:childTnLst>
                                </p:cTn>
                              </p:par>
                              <p:par>
                                <p:cTn id="68" presetID="10" presetClass="entr" presetSubtype="0" fill="hold" nodeType="withEffect">
                                  <p:stCondLst>
                                    <p:cond delay="0"/>
                                  </p:stCondLst>
                                  <p:childTnLst>
                                    <p:set>
                                      <p:cBhvr>
                                        <p:cTn id="69" dur="1" fill="hold">
                                          <p:stCondLst>
                                            <p:cond delay="0"/>
                                          </p:stCondLst>
                                        </p:cTn>
                                        <p:tgtEl>
                                          <p:spTgt spid="108"/>
                                        </p:tgtEl>
                                        <p:attrNameLst>
                                          <p:attrName>style.visibility</p:attrName>
                                        </p:attrNameLst>
                                      </p:cBhvr>
                                      <p:to>
                                        <p:strVal val="visible"/>
                                      </p:to>
                                    </p:set>
                                    <p:animEffect transition="in" filter="fade">
                                      <p:cBhvr>
                                        <p:cTn id="70" dur="500"/>
                                        <p:tgtEl>
                                          <p:spTgt spid="108"/>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90"/>
                                        </p:tgtEl>
                                        <p:attrNameLst>
                                          <p:attrName>style.visibility</p:attrName>
                                        </p:attrNameLst>
                                      </p:cBhvr>
                                      <p:to>
                                        <p:strVal val="visible"/>
                                      </p:to>
                                    </p:set>
                                    <p:animEffect transition="in" filter="fade">
                                      <p:cBhvr>
                                        <p:cTn id="73" dur="500"/>
                                        <p:tgtEl>
                                          <p:spTgt spid="90"/>
                                        </p:tgtEl>
                                      </p:cBhvr>
                                    </p:animEffect>
                                  </p:childTnLst>
                                </p:cTn>
                              </p:par>
                            </p:childTnLst>
                          </p:cTn>
                        </p:par>
                        <p:par>
                          <p:cTn id="74" fill="hold">
                            <p:stCondLst>
                              <p:cond delay="500"/>
                            </p:stCondLst>
                            <p:childTnLst>
                              <p:par>
                                <p:cTn id="75" presetID="22" presetClass="entr" presetSubtype="4" fill="hold" nodeType="afterEffect">
                                  <p:stCondLst>
                                    <p:cond delay="0"/>
                                  </p:stCondLst>
                                  <p:childTnLst>
                                    <p:set>
                                      <p:cBhvr>
                                        <p:cTn id="76" dur="1" fill="hold">
                                          <p:stCondLst>
                                            <p:cond delay="0"/>
                                          </p:stCondLst>
                                        </p:cTn>
                                        <p:tgtEl>
                                          <p:spTgt spid="113"/>
                                        </p:tgtEl>
                                        <p:attrNameLst>
                                          <p:attrName>style.visibility</p:attrName>
                                        </p:attrNameLst>
                                      </p:cBhvr>
                                      <p:to>
                                        <p:strVal val="visible"/>
                                      </p:to>
                                    </p:set>
                                    <p:animEffect transition="in" filter="wipe(down)">
                                      <p:cBhvr>
                                        <p:cTn id="77" dur="500"/>
                                        <p:tgtEl>
                                          <p:spTgt spid="113"/>
                                        </p:tgtEl>
                                      </p:cBhvr>
                                    </p:animEffect>
                                  </p:childTnLst>
                                </p:cTn>
                              </p:par>
                            </p:childTnLst>
                          </p:cTn>
                        </p:par>
                      </p:childTnLst>
                    </p:cTn>
                  </p:par>
                </p:childTnLst>
              </p:cTn>
              <p:nextCondLst>
                <p:cond evt="onClick" delay="0">
                  <p:tgtEl>
                    <p:spTgt spid="93"/>
                  </p:tgtEl>
                </p:cond>
              </p:nextCondLst>
            </p:seq>
            <p:seq concurrent="1" nextAc="seek">
              <p:cTn id="78" restart="whenNotActive" fill="hold" evtFilter="cancelBubble" nodeType="interactiveSeq">
                <p:stCondLst>
                  <p:cond evt="onClick" delay="0">
                    <p:tgtEl>
                      <p:spTgt spid="103"/>
                    </p:tgtEl>
                  </p:cond>
                </p:stCondLst>
                <p:endSync evt="end" delay="0">
                  <p:rtn val="all"/>
                </p:endSync>
                <p:childTnLst>
                  <p:par>
                    <p:cTn id="79" fill="hold">
                      <p:stCondLst>
                        <p:cond delay="0"/>
                      </p:stCondLst>
                      <p:childTnLst>
                        <p:par>
                          <p:cTn id="80" fill="hold">
                            <p:stCondLst>
                              <p:cond delay="0"/>
                            </p:stCondLst>
                            <p:childTnLst>
                              <p:par>
                                <p:cTn id="81" presetID="1" presetClass="exit" presetSubtype="0" fill="hold" nodeType="withEffect">
                                  <p:stCondLst>
                                    <p:cond delay="0"/>
                                  </p:stCondLst>
                                  <p:childTnLst>
                                    <p:set>
                                      <p:cBhvr>
                                        <p:cTn id="82" dur="1" fill="hold">
                                          <p:stCondLst>
                                            <p:cond delay="0"/>
                                          </p:stCondLst>
                                        </p:cTn>
                                        <p:tgtEl>
                                          <p:spTgt spid="202"/>
                                        </p:tgtEl>
                                        <p:attrNameLst>
                                          <p:attrName>style.visibility</p:attrName>
                                        </p:attrNameLst>
                                      </p:cBhvr>
                                      <p:to>
                                        <p:strVal val="hidden"/>
                                      </p:to>
                                    </p:set>
                                  </p:childTnLst>
                                </p:cTn>
                              </p:par>
                              <p:par>
                                <p:cTn id="83" presetID="1" presetClass="exit" presetSubtype="0" fill="hold" grpId="2" nodeType="withEffect">
                                  <p:stCondLst>
                                    <p:cond delay="0"/>
                                  </p:stCondLst>
                                  <p:childTnLst>
                                    <p:set>
                                      <p:cBhvr>
                                        <p:cTn id="84" dur="1" fill="hold">
                                          <p:stCondLst>
                                            <p:cond delay="0"/>
                                          </p:stCondLst>
                                        </p:cTn>
                                        <p:tgtEl>
                                          <p:spTgt spid="90"/>
                                        </p:tgtEl>
                                        <p:attrNameLst>
                                          <p:attrName>style.visibility</p:attrName>
                                        </p:attrNameLst>
                                      </p:cBhvr>
                                      <p:to>
                                        <p:strVal val="hidden"/>
                                      </p:to>
                                    </p:set>
                                  </p:childTnLst>
                                </p:cTn>
                              </p:par>
                              <p:par>
                                <p:cTn id="85" presetID="1" presetClass="exit" presetSubtype="0" fill="hold" grpId="2" nodeType="withEffect">
                                  <p:stCondLst>
                                    <p:cond delay="0"/>
                                  </p:stCondLst>
                                  <p:childTnLst>
                                    <p:set>
                                      <p:cBhvr>
                                        <p:cTn id="86" dur="1" fill="hold">
                                          <p:stCondLst>
                                            <p:cond delay="0"/>
                                          </p:stCondLst>
                                        </p:cTn>
                                        <p:tgtEl>
                                          <p:spTgt spid="91"/>
                                        </p:tgtEl>
                                        <p:attrNameLst>
                                          <p:attrName>style.visibility</p:attrName>
                                        </p:attrNameLst>
                                      </p:cBhvr>
                                      <p:to>
                                        <p:strVal val="hidden"/>
                                      </p:to>
                                    </p:set>
                                  </p:childTnLst>
                                </p:cTn>
                              </p:par>
                              <p:par>
                                <p:cTn id="87" presetID="1" presetClass="exit" presetSubtype="0" fill="hold" nodeType="withEffect">
                                  <p:stCondLst>
                                    <p:cond delay="0"/>
                                  </p:stCondLst>
                                  <p:childTnLst>
                                    <p:set>
                                      <p:cBhvr>
                                        <p:cTn id="88" dur="1" fill="hold">
                                          <p:stCondLst>
                                            <p:cond delay="0"/>
                                          </p:stCondLst>
                                        </p:cTn>
                                        <p:tgtEl>
                                          <p:spTgt spid="120"/>
                                        </p:tgtEl>
                                        <p:attrNameLst>
                                          <p:attrName>style.visibility</p:attrName>
                                        </p:attrNameLst>
                                      </p:cBhvr>
                                      <p:to>
                                        <p:strVal val="hidden"/>
                                      </p:to>
                                    </p:set>
                                  </p:childTnLst>
                                </p:cTn>
                              </p:par>
                              <p:par>
                                <p:cTn id="89" presetID="1" presetClass="exit" presetSubtype="0" fill="hold" nodeType="withEffect">
                                  <p:stCondLst>
                                    <p:cond delay="0"/>
                                  </p:stCondLst>
                                  <p:childTnLst>
                                    <p:set>
                                      <p:cBhvr>
                                        <p:cTn id="90" dur="1" fill="hold">
                                          <p:stCondLst>
                                            <p:cond delay="0"/>
                                          </p:stCondLst>
                                        </p:cTn>
                                        <p:tgtEl>
                                          <p:spTgt spid="108"/>
                                        </p:tgtEl>
                                        <p:attrNameLst>
                                          <p:attrName>style.visibility</p:attrName>
                                        </p:attrNameLst>
                                      </p:cBhvr>
                                      <p:to>
                                        <p:strVal val="hidden"/>
                                      </p:to>
                                    </p:set>
                                  </p:childTnLst>
                                </p:cTn>
                              </p:par>
                              <p:par>
                                <p:cTn id="91" presetID="1" presetClass="exit" presetSubtype="0" fill="hold" nodeType="withEffect">
                                  <p:stCondLst>
                                    <p:cond delay="0"/>
                                  </p:stCondLst>
                                  <p:childTnLst>
                                    <p:set>
                                      <p:cBhvr>
                                        <p:cTn id="92" dur="1" fill="hold">
                                          <p:stCondLst>
                                            <p:cond delay="0"/>
                                          </p:stCondLst>
                                        </p:cTn>
                                        <p:tgtEl>
                                          <p:spTgt spid="127"/>
                                        </p:tgtEl>
                                        <p:attrNameLst>
                                          <p:attrName>style.visibility</p:attrName>
                                        </p:attrNameLst>
                                      </p:cBhvr>
                                      <p:to>
                                        <p:strVal val="hidden"/>
                                      </p:to>
                                    </p:set>
                                  </p:childTnLst>
                                </p:cTn>
                              </p:par>
                              <p:par>
                                <p:cTn id="93" presetID="1" presetClass="exit" presetSubtype="0" fill="hold" nodeType="withEffect">
                                  <p:stCondLst>
                                    <p:cond delay="0"/>
                                  </p:stCondLst>
                                  <p:childTnLst>
                                    <p:set>
                                      <p:cBhvr>
                                        <p:cTn id="94" dur="1" fill="hold">
                                          <p:stCondLst>
                                            <p:cond delay="0"/>
                                          </p:stCondLst>
                                        </p:cTn>
                                        <p:tgtEl>
                                          <p:spTgt spid="113"/>
                                        </p:tgtEl>
                                        <p:attrNameLst>
                                          <p:attrName>style.visibility</p:attrName>
                                        </p:attrNameLst>
                                      </p:cBhvr>
                                      <p:to>
                                        <p:strVal val="hidden"/>
                                      </p:to>
                                    </p:set>
                                  </p:childTnLst>
                                </p:cTn>
                              </p:par>
                              <p:par>
                                <p:cTn id="95" presetID="10" presetClass="entr" presetSubtype="0" fill="hold" grpId="2" nodeType="withEffect">
                                  <p:stCondLst>
                                    <p:cond delay="0"/>
                                  </p:stCondLst>
                                  <p:childTnLst>
                                    <p:set>
                                      <p:cBhvr>
                                        <p:cTn id="96" dur="1" fill="hold">
                                          <p:stCondLst>
                                            <p:cond delay="0"/>
                                          </p:stCondLst>
                                        </p:cTn>
                                        <p:tgtEl>
                                          <p:spTgt spid="92"/>
                                        </p:tgtEl>
                                        <p:attrNameLst>
                                          <p:attrName>style.visibility</p:attrName>
                                        </p:attrNameLst>
                                      </p:cBhvr>
                                      <p:to>
                                        <p:strVal val="visible"/>
                                      </p:to>
                                    </p:set>
                                    <p:animEffect transition="in" filter="fade">
                                      <p:cBhvr>
                                        <p:cTn id="97" dur="500"/>
                                        <p:tgtEl>
                                          <p:spTgt spid="92"/>
                                        </p:tgtEl>
                                      </p:cBhvr>
                                    </p:animEffect>
                                  </p:childTnLst>
                                </p:cTn>
                              </p:par>
                              <p:par>
                                <p:cTn id="98" presetID="10" presetClass="entr" presetSubtype="0" fill="hold" nodeType="withEffect">
                                  <p:stCondLst>
                                    <p:cond delay="0"/>
                                  </p:stCondLst>
                                  <p:childTnLst>
                                    <p:set>
                                      <p:cBhvr>
                                        <p:cTn id="99" dur="1" fill="hold">
                                          <p:stCondLst>
                                            <p:cond delay="0"/>
                                          </p:stCondLst>
                                        </p:cTn>
                                        <p:tgtEl>
                                          <p:spTgt spid="134"/>
                                        </p:tgtEl>
                                        <p:attrNameLst>
                                          <p:attrName>style.visibility</p:attrName>
                                        </p:attrNameLst>
                                      </p:cBhvr>
                                      <p:to>
                                        <p:strVal val="visible"/>
                                      </p:to>
                                    </p:set>
                                    <p:animEffect transition="in" filter="fade">
                                      <p:cBhvr>
                                        <p:cTn id="100" dur="500"/>
                                        <p:tgtEl>
                                          <p:spTgt spid="134"/>
                                        </p:tgtEl>
                                      </p:cBhvr>
                                    </p:animEffect>
                                  </p:childTnLst>
                                </p:cTn>
                              </p:par>
                            </p:childTnLst>
                          </p:cTn>
                        </p:par>
                        <p:par>
                          <p:cTn id="101" fill="hold">
                            <p:stCondLst>
                              <p:cond delay="500"/>
                            </p:stCondLst>
                            <p:childTnLst>
                              <p:par>
                                <p:cTn id="102" presetID="22" presetClass="entr" presetSubtype="4" fill="hold" nodeType="afterEffect">
                                  <p:stCondLst>
                                    <p:cond delay="0"/>
                                  </p:stCondLst>
                                  <p:childTnLst>
                                    <p:set>
                                      <p:cBhvr>
                                        <p:cTn id="103" dur="1" fill="hold">
                                          <p:stCondLst>
                                            <p:cond delay="0"/>
                                          </p:stCondLst>
                                        </p:cTn>
                                        <p:tgtEl>
                                          <p:spTgt spid="158"/>
                                        </p:tgtEl>
                                        <p:attrNameLst>
                                          <p:attrName>style.visibility</p:attrName>
                                        </p:attrNameLst>
                                      </p:cBhvr>
                                      <p:to>
                                        <p:strVal val="visible"/>
                                      </p:to>
                                    </p:set>
                                    <p:animEffect transition="in" filter="wipe(down)">
                                      <p:cBhvr>
                                        <p:cTn id="104" dur="500"/>
                                        <p:tgtEl>
                                          <p:spTgt spid="158"/>
                                        </p:tgtEl>
                                      </p:cBhvr>
                                    </p:animEffect>
                                  </p:childTnLst>
                                </p:cTn>
                              </p:par>
                            </p:childTnLst>
                          </p:cTn>
                        </p:par>
                      </p:childTnLst>
                    </p:cTn>
                  </p:par>
                </p:childTnLst>
              </p:cTn>
              <p:nextCondLst>
                <p:cond evt="onClick" delay="0">
                  <p:tgtEl>
                    <p:spTgt spid="103"/>
                  </p:tgtEl>
                </p:cond>
              </p:nextCondLst>
            </p:seq>
          </p:childTnLst>
        </p:cTn>
      </p:par>
    </p:tnLst>
    <p:bldLst>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7650760" y="5134062"/>
            <a:ext cx="1359016" cy="234892"/>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mc:AlternateContent xmlns:mc="http://schemas.openxmlformats.org/markup-compatibility/2006" xmlns:p14="http://schemas.microsoft.com/office/powerpoint/2010/main">
    <mc:Choice Requires="p14">
      <p:transition p14:dur="300" advClick="0">
        <p:fade/>
      </p:transition>
    </mc:Choice>
    <mc:Fallback xmlns="">
      <p:transition advClick="0">
        <p:fade/>
      </p:transition>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A0856184BFD4489A0A339298D3E9C6" ma:contentTypeVersion="10" ma:contentTypeDescription="Create a new document." ma:contentTypeScope="" ma:versionID="38078bae32ce2c502353ddd6085d4949">
  <xsd:schema xmlns:xsd="http://www.w3.org/2001/XMLSchema" xmlns:xs="http://www.w3.org/2001/XMLSchema" xmlns:p="http://schemas.microsoft.com/office/2006/metadata/properties" xmlns:ns2="309d9867-99f5-4561-aefc-550f5b2269e7" targetNamespace="http://schemas.microsoft.com/office/2006/metadata/properties" ma:root="true" ma:fieldsID="6adb33fdc11ea4a863fdfe8c663f0088" ns2:_="">
    <xsd:import namespace="309d9867-99f5-4561-aefc-550f5b2269e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9d9867-99f5-4561-aefc-550f5b2269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CC18BAA-CD92-4151-A9B8-24C93CA56E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9d9867-99f5-4561-aefc-550f5b2269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6744016-BC71-44EF-B061-172D881929C0}">
  <ds:schemaRefs>
    <ds:schemaRef ds:uri="http://schemas.microsoft.com/sharepoint/v3/contenttype/forms"/>
  </ds:schemaRefs>
</ds:datastoreItem>
</file>

<file path=customXml/itemProps3.xml><?xml version="1.0" encoding="utf-8"?>
<ds:datastoreItem xmlns:ds="http://schemas.openxmlformats.org/officeDocument/2006/customXml" ds:itemID="{46F4DA90-58CF-4018-9DDD-E66093C04CFB}">
  <ds:schemaRefs>
    <ds:schemaRef ds:uri="http://schemas.microsoft.com/office/2006/metadata/properties"/>
    <ds:schemaRef ds:uri="http://schemas.microsoft.com/office/2006/documentManagement/types"/>
    <ds:schemaRef ds:uri="http://purl.org/dc/dcmitype/"/>
    <ds:schemaRef ds:uri="http://schemas.openxmlformats.org/package/2006/metadata/core-properties"/>
    <ds:schemaRef ds:uri="http://purl.org/dc/elements/1.1/"/>
    <ds:schemaRef ds:uri="http://www.w3.org/XML/1998/namespace"/>
    <ds:schemaRef ds:uri="http://schemas.microsoft.com/office/infopath/2007/PartnerControls"/>
    <ds:schemaRef ds:uri="309d9867-99f5-4561-aefc-550f5b2269e7"/>
    <ds:schemaRef ds:uri="http://purl.org/dc/terms/"/>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1139</TotalTime>
  <Words>935</Words>
  <Application>Microsoft Office PowerPoint</Application>
  <PresentationFormat>On-screen Show (4:3)</PresentationFormat>
  <Paragraphs>134</Paragraphs>
  <Slides>12</Slides>
  <Notes>0</Notes>
  <HiddenSlides>3</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Roboto</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Alice Kendall</dc:creator>
  <cp:lastModifiedBy>Rachel Sprawson</cp:lastModifiedBy>
  <cp:revision>115</cp:revision>
  <dcterms:created xsi:type="dcterms:W3CDTF">2020-08-25T09:08:38Z</dcterms:created>
  <dcterms:modified xsi:type="dcterms:W3CDTF">2021-01-29T15:18:47Z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0x01010033A0856184BFD4489A0A339298D3E9C6</vt:lpwstr>
  </property>
</Properties>
</file>