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4"/>
  </p:sldMasterIdLst>
  <p:sldIdLst>
    <p:sldId id="260" r:id="rId5"/>
    <p:sldId id="261" r:id="rId6"/>
    <p:sldId id="262" r:id="rId7"/>
    <p:sldId id="362" r:id="rId8"/>
    <p:sldId id="373" r:id="rId9"/>
    <p:sldId id="374" r:id="rId10"/>
    <p:sldId id="375" r:id="rId11"/>
    <p:sldId id="376" r:id="rId12"/>
    <p:sldId id="377" r:id="rId13"/>
    <p:sldId id="378" r:id="rId14"/>
    <p:sldId id="353" r:id="rId15"/>
    <p:sldId id="264" r:id="rId16"/>
  </p:sldIdLst>
  <p:sldSz cx="9144000" cy="6858000" type="screen4x3"/>
  <p:notesSz cx="6858000" cy="9144000"/>
  <p:embeddedFontLst>
    <p:embeddedFont>
      <p:font typeface="Sassoon Infant Md" panose="02000603050000020003" charset="0"/>
      <p:regular r:id="rId17"/>
    </p:embeddedFont>
    <p:embeddedFont>
      <p:font typeface="Tuffy" panose="020B0603060100000000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99">
          <p15:clr>
            <a:srgbClr val="A4A3A4"/>
          </p15:clr>
        </p15:guide>
        <p15:guide id="5" pos="5261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F71"/>
    <a:srgbClr val="87C79B"/>
    <a:srgbClr val="67C18C"/>
    <a:srgbClr val="F0864A"/>
    <a:srgbClr val="FECF7E"/>
    <a:srgbClr val="C0DEC0"/>
    <a:srgbClr val="FFA3A3"/>
    <a:srgbClr val="FEE4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681BD4-65DC-4431-87D3-975E28228D72}" v="13" dt="2021-02-11T12:25:10.9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00" y="62"/>
      </p:cViewPr>
      <p:guideLst>
        <p:guide orient="horz" pos="2160"/>
        <p:guide pos="2880"/>
        <p:guide pos="317"/>
        <p:guide pos="499"/>
        <p:guide pos="5261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4.fntdata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cauley Laura" userId="S::lmcauley@swavesey.cambs.sch.uk::bc413306-a895-49c9-8739-f7d84f3c4cd0" providerId="AD" clId="Web-{7F681BD4-65DC-4431-87D3-975E28228D72}"/>
    <pc:docChg chg="modSld">
      <pc:chgData name="Mcauley Laura" userId="S::lmcauley@swavesey.cambs.sch.uk::bc413306-a895-49c9-8739-f7d84f3c4cd0" providerId="AD" clId="Web-{7F681BD4-65DC-4431-87D3-975E28228D72}" dt="2021-02-11T12:25:10.957" v="10" actId="20577"/>
      <pc:docMkLst>
        <pc:docMk/>
      </pc:docMkLst>
      <pc:sldChg chg="delSp modSp">
        <pc:chgData name="Mcauley Laura" userId="S::lmcauley@swavesey.cambs.sch.uk::bc413306-a895-49c9-8739-f7d84f3c4cd0" providerId="AD" clId="Web-{7F681BD4-65DC-4431-87D3-975E28228D72}" dt="2021-02-11T12:25:10.957" v="10" actId="20577"/>
        <pc:sldMkLst>
          <pc:docMk/>
          <pc:sldMk cId="0" sldId="353"/>
        </pc:sldMkLst>
        <pc:spChg chg="mod">
          <ac:chgData name="Mcauley Laura" userId="S::lmcauley@swavesey.cambs.sch.uk::bc413306-a895-49c9-8739-f7d84f3c4cd0" providerId="AD" clId="Web-{7F681BD4-65DC-4431-87D3-975E28228D72}" dt="2021-02-11T12:25:10.957" v="10" actId="20577"/>
          <ac:spMkLst>
            <pc:docMk/>
            <pc:sldMk cId="0" sldId="353"/>
            <ac:spMk id="5" creationId="{00000000-0000-0000-0000-000000000000}"/>
          </ac:spMkLst>
        </pc:spChg>
        <pc:picChg chg="del">
          <ac:chgData name="Mcauley Laura" userId="S::lmcauley@swavesey.cambs.sch.uk::bc413306-a895-49c9-8739-f7d84f3c4cd0" providerId="AD" clId="Web-{7F681BD4-65DC-4431-87D3-975E28228D72}" dt="2021-02-11T12:25:00.956" v="0"/>
          <ac:picMkLst>
            <pc:docMk/>
            <pc:sldMk cId="0" sldId="353"/>
            <ac:picMk id="6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565C43B-3655-40FA-9F70-E8580A5A139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693B18EE-A276-468C-9522-E580D6B4F6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5284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38C86AD-6DEB-4C04-998B-E87EDD4C7C0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ACBA13AF-B7CF-4424-BDC5-8BC024F679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323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6020770-875E-4B9E-A006-AC6A6D11149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4CDBF4A6-7FB4-47AC-B48C-8D995A2C91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Whole Class">
            <a:extLst>
              <a:ext uri="{FF2B5EF4-FFF2-40B4-BE49-F238E27FC236}">
                <a16:creationId xmlns:a16="http://schemas.microsoft.com/office/drawing/2014/main" id="{61F92E27-7770-45EC-935C-1E191BF4DF0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31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F85B1A4-3DE0-4A3E-850D-DF2DD8BF6DC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521226C5-50BA-412B-9918-C865ACE9DB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ndividual Work">
            <a:extLst>
              <a:ext uri="{FF2B5EF4-FFF2-40B4-BE49-F238E27FC236}">
                <a16:creationId xmlns:a16="http://schemas.microsoft.com/office/drawing/2014/main" id="{44FBD81D-0916-4175-8850-330C3BE883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091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16BF455-66BA-4882-A5BF-E6CDD9B8246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3A13D126-E3D3-4AA4-86CF-FEBF9FCF77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airs">
            <a:extLst>
              <a:ext uri="{FF2B5EF4-FFF2-40B4-BE49-F238E27FC236}">
                <a16:creationId xmlns:a16="http://schemas.microsoft.com/office/drawing/2014/main" id="{5A6BC2DF-40F8-4B2C-94DC-BCBD5B508C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5448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B669410E-FF70-443A-91DA-14474510236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BC0431A9-673F-411E-BB50-19A9FDF303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Talking Partners">
            <a:extLst>
              <a:ext uri="{FF2B5EF4-FFF2-40B4-BE49-F238E27FC236}">
                <a16:creationId xmlns:a16="http://schemas.microsoft.com/office/drawing/2014/main" id="{DA6FA469-5568-4663-85C4-D64E3A241F2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7638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ED0E58D-12B7-4929-A661-B5A76EAB8C6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CF0F41A1-AAB7-427F-BBD8-A2FA34271F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oup Work">
            <a:extLst>
              <a:ext uri="{FF2B5EF4-FFF2-40B4-BE49-F238E27FC236}">
                <a16:creationId xmlns:a16="http://schemas.microsoft.com/office/drawing/2014/main" id="{178A9EF1-D7E0-47C0-A8F3-58270E3C7B6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021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87DE2C6-6443-4F72-AE23-C295D743712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38703BB8-73D3-4046-B12D-9BD265BA3B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2">
            <a:extLst>
              <a:ext uri="{FF2B5EF4-FFF2-40B4-BE49-F238E27FC236}">
                <a16:creationId xmlns:a16="http://schemas.microsoft.com/office/drawing/2014/main" id="{0C366929-0AD1-4C7C-B7AD-74F3B115F78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33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B260C45-8395-4060-A301-396D520D493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AB31D8CA-FD6C-4EEC-8891-ED5ED551A7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E72D10-C5F9-4C17-802D-5444D1FC5EF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4335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A6687C3C-32AE-4687-8C63-E1CDB7B6F2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0879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58958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919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4B20F7EB-B281-4312-8444-4E1CA7EFEA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9935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BF0A8B6-901B-41EA-88B2-EA4D35264FD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28E9C6F-1F07-473B-BF34-0D8779EF93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77" r:id="rId11"/>
    <p:sldLayoutId id="2147483778" r:id="rId12"/>
    <p:sldLayoutId id="2147483789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9A3DEAFE-EDA0-43F5-81A6-053C0A0CE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6">
            <a:extLst>
              <a:ext uri="{FF2B5EF4-FFF2-40B4-BE49-F238E27FC236}">
                <a16:creationId xmlns:a16="http://schemas.microsoft.com/office/drawing/2014/main" id="{0BC5142E-AE4C-431F-B64A-711E05C14B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53C18C-B8C4-422F-BB93-69C14A205D9E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6298CC1-E5BB-464D-A7FE-424C8ACC2713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TextBox 10">
            <a:extLst>
              <a:ext uri="{FF2B5EF4-FFF2-40B4-BE49-F238E27FC236}">
                <a16:creationId xmlns:a16="http://schemas.microsoft.com/office/drawing/2014/main" id="{51203DB8-315E-46E1-8BC4-E92C777E16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rgbClr val="FFFFFF"/>
                </a:solidFill>
                <a:latin typeface="Tuffy" panose="020B0603060100000000" pitchFamily="34" charset="0"/>
              </a:rPr>
              <a:t>Maths 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</a:rPr>
              <a:t>| Year 4 | Multiplication and Division | Written Methods of Multiplication | Lesson 1 of 2: Short Multiplication with Two-Digit Numbers</a:t>
            </a:r>
          </a:p>
        </p:txBody>
      </p:sp>
      <p:sp>
        <p:nvSpPr>
          <p:cNvPr id="14343" name="Title 17">
            <a:extLst>
              <a:ext uri="{FF2B5EF4-FFF2-40B4-BE49-F238E27FC236}">
                <a16:creationId xmlns:a16="http://schemas.microsoft.com/office/drawing/2014/main" id="{77AA898A-7858-491C-8024-BF17F61CA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14344" name="Text Placeholder 16">
            <a:extLst>
              <a:ext uri="{FF2B5EF4-FFF2-40B4-BE49-F238E27FC236}">
                <a16:creationId xmlns:a16="http://schemas.microsoft.com/office/drawing/2014/main" id="{B8F035D4-2C90-45B2-B2FB-32286CBAA3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Multiplication and Division</a:t>
            </a:r>
          </a:p>
        </p:txBody>
      </p:sp>
      <p:pic>
        <p:nvPicPr>
          <p:cNvPr id="14345" name="Picture 2">
            <a:extLst>
              <a:ext uri="{FF2B5EF4-FFF2-40B4-BE49-F238E27FC236}">
                <a16:creationId xmlns:a16="http://schemas.microsoft.com/office/drawing/2014/main" id="{5FAD56DB-A7EA-4266-B6B5-849FC06E22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36F1C3-DA93-4206-A51C-680A020D1D80}"/>
              </a:ext>
            </a:extLst>
          </p:cNvPr>
          <p:cNvSpPr/>
          <p:nvPr/>
        </p:nvSpPr>
        <p:spPr>
          <a:xfrm>
            <a:off x="0" y="765175"/>
            <a:ext cx="9144000" cy="19208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363" name="Title 7">
            <a:extLst>
              <a:ext uri="{FF2B5EF4-FFF2-40B4-BE49-F238E27FC236}">
                <a16:creationId xmlns:a16="http://schemas.microsoft.com/office/drawing/2014/main" id="{8C69F90B-B32B-4969-B20D-4EB8D5E19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98525"/>
            <a:ext cx="7886700" cy="1646238"/>
          </a:xfrm>
        </p:spPr>
        <p:txBody>
          <a:bodyPr lIns="0" tIns="0" rIns="0" bIns="0"/>
          <a:lstStyle/>
          <a:p>
            <a:pPr algn="ctr" eaLnBrk="1" hangingPunct="1"/>
            <a:r>
              <a:rPr lang="en-GB" altLang="en-US" sz="4800">
                <a:solidFill>
                  <a:schemeClr val="tx1"/>
                </a:solidFill>
                <a:latin typeface="Twinkl" pitchFamily="2" charset="0"/>
              </a:rPr>
              <a:t>Short Multiplication with Two-Digit Numbers</a:t>
            </a:r>
          </a:p>
        </p:txBody>
      </p:sp>
      <p:pic>
        <p:nvPicPr>
          <p:cNvPr id="15364" name="Twinkl Logo">
            <a:extLst>
              <a:ext uri="{FF2B5EF4-FFF2-40B4-BE49-F238E27FC236}">
                <a16:creationId xmlns:a16="http://schemas.microsoft.com/office/drawing/2014/main" id="{7418D6D3-BAD5-4A54-8259-5A0609A6D4B2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0">
            <a:extLst>
              <a:ext uri="{FF2B5EF4-FFF2-40B4-BE49-F238E27FC236}">
                <a16:creationId xmlns:a16="http://schemas.microsoft.com/office/drawing/2014/main" id="{43EACBA3-94EB-4878-BB1D-78E6CE645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2997200"/>
            <a:ext cx="6045200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4945703-3278-4FBB-A2B2-8730BC2F8A21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6D8B100-E6D8-4611-9694-A97182C1FE00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6388" name="Title 1">
            <a:extLst>
              <a:ext uri="{FF2B5EF4-FFF2-40B4-BE49-F238E27FC236}">
                <a16:creationId xmlns:a16="http://schemas.microsoft.com/office/drawing/2014/main" id="{8D245D48-B25B-442B-AF46-3B41BD0A0134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6389" name="Title 1">
            <a:extLst>
              <a:ext uri="{FF2B5EF4-FFF2-40B4-BE49-F238E27FC236}">
                <a16:creationId xmlns:a16="http://schemas.microsoft.com/office/drawing/2014/main" id="{27E4250B-C740-47D3-B890-7B40F9004AB4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390" name="Content Placeholder 15">
            <a:extLst>
              <a:ext uri="{FF2B5EF4-FFF2-40B4-BE49-F238E27FC236}">
                <a16:creationId xmlns:a16="http://schemas.microsoft.com/office/drawing/2014/main" id="{511E1587-A968-4A3F-92A9-E95831B2F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dirty="0"/>
              <a:t>I can use the short method of multiplication to multiply two-digit numbers by one-digit numbers. (3-digit numbers for year 4s)</a:t>
            </a:r>
          </a:p>
        </p:txBody>
      </p:sp>
      <p:sp>
        <p:nvSpPr>
          <p:cNvPr id="16391" name="Content Placeholder 15">
            <a:extLst>
              <a:ext uri="{FF2B5EF4-FFF2-40B4-BE49-F238E27FC236}">
                <a16:creationId xmlns:a16="http://schemas.microsoft.com/office/drawing/2014/main" id="{04856C2F-97E8-472A-9A9A-8D0ABFCBA17A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set my calculation out correctly.</a:t>
            </a:r>
          </a:p>
          <a:p>
            <a:pPr eaLnBrk="1" hangingPunct="1"/>
            <a:r>
              <a:rPr lang="en-GB" altLang="en-US"/>
              <a:t>I start at the right-hand side when calculating, multiplying the ones and then the tens.</a:t>
            </a:r>
          </a:p>
          <a:p>
            <a:pPr eaLnBrk="1" hangingPunct="1"/>
            <a:r>
              <a:rPr lang="en-GB" altLang="en-US"/>
              <a:t>I can regroup tens and hundreds and record this in the next column.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13122F0-D361-4C14-A81F-041601B9DD13}"/>
              </a:ext>
            </a:extLst>
          </p:cNvPr>
          <p:cNvSpPr/>
          <p:nvPr/>
        </p:nvSpPr>
        <p:spPr>
          <a:xfrm>
            <a:off x="1711512" y="696913"/>
            <a:ext cx="57066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Expanded Multiplication</a:t>
            </a:r>
            <a:endParaRPr lang="en-GB" sz="40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C4D9F12-9CE0-49F3-AA84-C89F33A545B1}"/>
              </a:ext>
            </a:extLst>
          </p:cNvPr>
          <p:cNvGraphicFramePr>
            <a:graphicFrameLocks noGrp="1"/>
          </p:cNvGraphicFramePr>
          <p:nvPr/>
        </p:nvGraphicFramePr>
        <p:xfrm>
          <a:off x="1136650" y="1557338"/>
          <a:ext cx="2982912" cy="4535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7097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9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</a:p>
                  </a:txBody>
                  <a:tcPr marL="91479" marR="91479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9" marR="91479"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17AEA79-AA0E-473C-BF58-BB5D6806F8CB}"/>
              </a:ext>
            </a:extLst>
          </p:cNvPr>
          <p:cNvCxnSpPr/>
          <p:nvPr/>
        </p:nvCxnSpPr>
        <p:spPr>
          <a:xfrm>
            <a:off x="1136650" y="3368675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8C99ECC-4608-4E57-AAA6-0682749FA79F}"/>
              </a:ext>
            </a:extLst>
          </p:cNvPr>
          <p:cNvCxnSpPr/>
          <p:nvPr/>
        </p:nvCxnSpPr>
        <p:spPr>
          <a:xfrm>
            <a:off x="1136650" y="5186363"/>
            <a:ext cx="2982913" cy="0"/>
          </a:xfrm>
          <a:prstGeom prst="line">
            <a:avLst/>
          </a:prstGeom>
          <a:ln w="57150">
            <a:solidFill>
              <a:srgbClr val="F08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0E6A94E-3190-4420-B870-CE8FD4A31327}"/>
              </a:ext>
            </a:extLst>
          </p:cNvPr>
          <p:cNvSpPr/>
          <p:nvPr/>
        </p:nvSpPr>
        <p:spPr>
          <a:xfrm>
            <a:off x="4687888" y="1812925"/>
            <a:ext cx="3557587" cy="666750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Do you remember how to use the expanded method of multiplication?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B7ED511-0181-4AB7-A59D-9C9BB60669B9}"/>
              </a:ext>
            </a:extLst>
          </p:cNvPr>
          <p:cNvGrpSpPr>
            <a:grpSpLocks/>
          </p:cNvGrpSpPr>
          <p:nvPr/>
        </p:nvGrpSpPr>
        <p:grpSpPr bwMode="auto">
          <a:xfrm>
            <a:off x="3863975" y="3490913"/>
            <a:ext cx="4381500" cy="668337"/>
            <a:chOff x="3863546" y="3491254"/>
            <a:chExt cx="4382530" cy="667265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34840AC0-08A9-417A-9AEF-4D87C0797AED}"/>
                </a:ext>
              </a:extLst>
            </p:cNvPr>
            <p:cNvSpPr/>
            <p:nvPr/>
          </p:nvSpPr>
          <p:spPr>
            <a:xfrm>
              <a:off x="4687653" y="3491254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F39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3 × 6 and write the answer here.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8057217-7972-4235-BBD8-886FA4388520}"/>
                </a:ext>
              </a:extLst>
            </p:cNvPr>
            <p:cNvCxnSpPr>
              <a:stCxn id="12" idx="1"/>
            </p:cNvCxnSpPr>
            <p:nvPr/>
          </p:nvCxnSpPr>
          <p:spPr>
            <a:xfrm flipH="1" flipV="1">
              <a:off x="3863546" y="3824094"/>
              <a:ext cx="824107" cy="1584"/>
            </a:xfrm>
            <a:prstGeom prst="straightConnector1">
              <a:avLst/>
            </a:prstGeom>
            <a:ln w="57150">
              <a:solidFill>
                <a:srgbClr val="F39F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0E82511-BE98-42B1-92F7-3FF3D9CD6BFD}"/>
              </a:ext>
            </a:extLst>
          </p:cNvPr>
          <p:cNvGrpSpPr>
            <a:grpSpLocks/>
          </p:cNvGrpSpPr>
          <p:nvPr/>
        </p:nvGrpSpPr>
        <p:grpSpPr bwMode="auto">
          <a:xfrm>
            <a:off x="3863975" y="4343400"/>
            <a:ext cx="4381500" cy="668338"/>
            <a:chOff x="3863546" y="4343870"/>
            <a:chExt cx="4382530" cy="667265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8C924A-7F80-4D7F-90A5-3524A68D2BDD}"/>
                </a:ext>
              </a:extLst>
            </p:cNvPr>
            <p:cNvSpPr/>
            <p:nvPr/>
          </p:nvSpPr>
          <p:spPr>
            <a:xfrm>
              <a:off x="4687653" y="4343870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rgbClr val="87C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Work out 90 × 6 and write the answer here. </a:t>
              </a: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66359CA2-4182-4C59-9118-A12B721642A8}"/>
                </a:ext>
              </a:extLst>
            </p:cNvPr>
            <p:cNvCxnSpPr/>
            <p:nvPr/>
          </p:nvCxnSpPr>
          <p:spPr>
            <a:xfrm flipH="1" flipV="1">
              <a:off x="3863546" y="4684635"/>
              <a:ext cx="824107" cy="0"/>
            </a:xfrm>
            <a:prstGeom prst="straightConnector1">
              <a:avLst/>
            </a:prstGeom>
            <a:ln w="57150">
              <a:solidFill>
                <a:srgbClr val="87C79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7C4DB87-97DC-459C-B57A-A25AA3B1FA6B}"/>
              </a:ext>
            </a:extLst>
          </p:cNvPr>
          <p:cNvGrpSpPr>
            <a:grpSpLocks/>
          </p:cNvGrpSpPr>
          <p:nvPr/>
        </p:nvGrpSpPr>
        <p:grpSpPr bwMode="auto">
          <a:xfrm>
            <a:off x="3863975" y="5208588"/>
            <a:ext cx="4381500" cy="666750"/>
            <a:chOff x="3863546" y="5208195"/>
            <a:chExt cx="4382530" cy="667265"/>
          </a:xfrm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BEE36FCE-49EA-4915-B929-4690FF6C1062}"/>
                </a:ext>
              </a:extLst>
            </p:cNvPr>
            <p:cNvSpPr/>
            <p:nvPr/>
          </p:nvSpPr>
          <p:spPr>
            <a:xfrm>
              <a:off x="4687653" y="5208195"/>
              <a:ext cx="3558423" cy="667265"/>
            </a:xfrm>
            <a:prstGeom prst="roundRect">
              <a:avLst>
                <a:gd name="adj" fmla="val 8025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Add them together and write your answer here.</a:t>
              </a: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4C878E02-8015-4BED-8508-734E5056E437}"/>
                </a:ext>
              </a:extLst>
            </p:cNvPr>
            <p:cNvCxnSpPr/>
            <p:nvPr/>
          </p:nvCxnSpPr>
          <p:spPr>
            <a:xfrm flipH="1" flipV="1">
              <a:off x="3863546" y="5584723"/>
              <a:ext cx="824107" cy="0"/>
            </a:xfrm>
            <a:prstGeom prst="straightConnector1">
              <a:avLst/>
            </a:prstGeom>
            <a:ln w="57150">
              <a:solidFill>
                <a:schemeClr val="accent1">
                  <a:lumMod val="40000"/>
                  <a:lumOff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86551B4-CBF1-4DF6-B580-F7595A330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8075" y="3535363"/>
            <a:ext cx="352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425B4A-E7F9-40DE-82D6-B55F89F3E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675" y="352425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8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4BBEE35-2DCE-4295-90AB-DC062796CE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8838" y="4429125"/>
            <a:ext cx="446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5451D7-1D1B-4344-A36C-3E1EA0823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0938" y="441325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4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A45F615-11AC-4E14-8604-B89E2FA41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9700" y="4418013"/>
            <a:ext cx="4048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5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47F9BD8-3049-44FD-A13A-E621391381D4}"/>
              </a:ext>
            </a:extLst>
          </p:cNvPr>
          <p:cNvSpPr/>
          <p:nvPr/>
        </p:nvSpPr>
        <p:spPr>
          <a:xfrm>
            <a:off x="3398838" y="5384800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2073EC8-C8A9-4785-AFC1-F00048956731}"/>
              </a:ext>
            </a:extLst>
          </p:cNvPr>
          <p:cNvSpPr/>
          <p:nvPr/>
        </p:nvSpPr>
        <p:spPr>
          <a:xfrm>
            <a:off x="2420938" y="5368925"/>
            <a:ext cx="404812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EF8344B-CBF8-426D-839D-3FF223DDB7E7}"/>
              </a:ext>
            </a:extLst>
          </p:cNvPr>
          <p:cNvSpPr/>
          <p:nvPr/>
        </p:nvSpPr>
        <p:spPr>
          <a:xfrm>
            <a:off x="1409700" y="5373688"/>
            <a:ext cx="404813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A4AF5BE-B1F5-4700-86A6-9BAC7DFB1303}"/>
              </a:ext>
            </a:extLst>
          </p:cNvPr>
          <p:cNvSpPr/>
          <p:nvPr/>
        </p:nvSpPr>
        <p:spPr>
          <a:xfrm>
            <a:off x="2203555" y="696913"/>
            <a:ext cx="473847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Short Multiplication</a:t>
            </a:r>
            <a:endParaRPr lang="en-GB" sz="4000" b="1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B38DC5-8A4D-452D-9458-6666F89E2F65}"/>
              </a:ext>
            </a:extLst>
          </p:cNvPr>
          <p:cNvSpPr/>
          <p:nvPr/>
        </p:nvSpPr>
        <p:spPr>
          <a:xfrm>
            <a:off x="792163" y="1550988"/>
            <a:ext cx="7596187" cy="534987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 are going to learn how to multiply using a faster method.</a:t>
            </a:r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2C00938F-B804-48B6-B44B-1704785A3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2779713"/>
            <a:ext cx="6045200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89C6A82-9DD6-4F42-BB3B-5900E1A95E45}"/>
              </a:ext>
            </a:extLst>
          </p:cNvPr>
          <p:cNvSpPr/>
          <p:nvPr/>
        </p:nvSpPr>
        <p:spPr>
          <a:xfrm>
            <a:off x="2195618" y="696913"/>
            <a:ext cx="47384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Short Multiplication</a:t>
            </a:r>
            <a:endParaRPr lang="en-GB" sz="40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4D06580-A4E2-4940-9FEB-61E484F817E1}"/>
              </a:ext>
            </a:extLst>
          </p:cNvPr>
          <p:cNvGraphicFramePr>
            <a:graphicFrameLocks noGrp="1"/>
          </p:cNvGraphicFramePr>
          <p:nvPr/>
        </p:nvGraphicFramePr>
        <p:xfrm>
          <a:off x="1136650" y="1860550"/>
          <a:ext cx="2982912" cy="362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686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5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1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9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D831D9E-814A-4622-BEB9-2FECBAD6C47A}"/>
              </a:ext>
            </a:extLst>
          </p:cNvPr>
          <p:cNvCxnSpPr/>
          <p:nvPr/>
        </p:nvCxnSpPr>
        <p:spPr>
          <a:xfrm>
            <a:off x="1136650" y="3665538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32C469-DC67-403F-BD53-228FCBE2C139}"/>
              </a:ext>
            </a:extLst>
          </p:cNvPr>
          <p:cNvCxnSpPr/>
          <p:nvPr/>
        </p:nvCxnSpPr>
        <p:spPr>
          <a:xfrm>
            <a:off x="1136650" y="4576763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D1EBABA-C982-4938-B93A-39EFF1A85DE1}"/>
              </a:ext>
            </a:extLst>
          </p:cNvPr>
          <p:cNvSpPr/>
          <p:nvPr/>
        </p:nvSpPr>
        <p:spPr>
          <a:xfrm>
            <a:off x="4440238" y="1657350"/>
            <a:ext cx="3805237" cy="1036638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First set your calculation out correctly with one number in each square. Use a ruler to draw your lines.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4DFF980-9016-4FD9-9DBD-46FD10D3BC40}"/>
              </a:ext>
            </a:extLst>
          </p:cNvPr>
          <p:cNvSpPr/>
          <p:nvPr/>
        </p:nvSpPr>
        <p:spPr>
          <a:xfrm>
            <a:off x="4440238" y="2797175"/>
            <a:ext cx="3805237" cy="1179513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Calculate the ones digit.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Multiply 1 by 9.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1 × 9 = 9 ones.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Write this in the ones column.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9DA22F6-F7D8-4E59-A635-1B533D3C3D63}"/>
              </a:ext>
            </a:extLst>
          </p:cNvPr>
          <p:cNvSpPr/>
          <p:nvPr/>
        </p:nvSpPr>
        <p:spPr>
          <a:xfrm>
            <a:off x="4440238" y="4079875"/>
            <a:ext cx="3805237" cy="1047750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calculate the tens digit.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Multiply 5 tens by 9.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 × 9 = 45 tens = 450.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Write the tens digit in the tens column.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7E72872-1C9D-41A4-8B34-DB5555925B7C}"/>
              </a:ext>
            </a:extLst>
          </p:cNvPr>
          <p:cNvSpPr/>
          <p:nvPr/>
        </p:nvSpPr>
        <p:spPr>
          <a:xfrm>
            <a:off x="4440238" y="5230813"/>
            <a:ext cx="3805237" cy="668337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Write the hundreds digit in the hundreds column.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B11C86F-E26D-469E-A153-0C89D7F7E6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0938" y="3822700"/>
            <a:ext cx="40481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2CBC42E-C3B0-42D0-AE3A-594B8E97A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675" y="3811588"/>
            <a:ext cx="4254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81BB59C-5302-461F-B178-18DE8F2AB872}"/>
              </a:ext>
            </a:extLst>
          </p:cNvPr>
          <p:cNvSpPr/>
          <p:nvPr/>
        </p:nvSpPr>
        <p:spPr>
          <a:xfrm>
            <a:off x="1438275" y="1490663"/>
            <a:ext cx="34766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0514" name="Rectangle 29">
            <a:extLst>
              <a:ext uri="{FF2B5EF4-FFF2-40B4-BE49-F238E27FC236}">
                <a16:creationId xmlns:a16="http://schemas.microsoft.com/office/drawing/2014/main" id="{D5C270F5-D422-4BCC-A563-F1ABF7515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150" y="1473200"/>
            <a:ext cx="315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0515" name="Rectangle 30">
            <a:extLst>
              <a:ext uri="{FF2B5EF4-FFF2-40B4-BE49-F238E27FC236}">
                <a16:creationId xmlns:a16="http://schemas.microsoft.com/office/drawing/2014/main" id="{86557A12-4ECD-4098-8651-C4EA8DDECB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038" y="1471613"/>
            <a:ext cx="35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DB2CA34-18F0-44B8-9F86-7D1B48A9747E}"/>
              </a:ext>
            </a:extLst>
          </p:cNvPr>
          <p:cNvSpPr/>
          <p:nvPr/>
        </p:nvSpPr>
        <p:spPr>
          <a:xfrm>
            <a:off x="1397000" y="3829050"/>
            <a:ext cx="423863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4</a:t>
            </a:r>
          </a:p>
        </p:txBody>
      </p:sp>
      <p:pic>
        <p:nvPicPr>
          <p:cNvPr id="20517" name="Whole Class">
            <a:extLst>
              <a:ext uri="{FF2B5EF4-FFF2-40B4-BE49-F238E27FC236}">
                <a16:creationId xmlns:a16="http://schemas.microsoft.com/office/drawing/2014/main" id="{88ECC48D-6FC7-44B8-8708-E97B30A5E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  <p:bldP spid="14" grpId="0" animBg="1"/>
      <p:bldP spid="22" grpId="0"/>
      <p:bldP spid="23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827E1AB-3267-4846-8642-BDD8C42093DE}"/>
              </a:ext>
            </a:extLst>
          </p:cNvPr>
          <p:cNvSpPr/>
          <p:nvPr/>
        </p:nvSpPr>
        <p:spPr>
          <a:xfrm>
            <a:off x="2195618" y="696913"/>
            <a:ext cx="47384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Short Multiplication</a:t>
            </a:r>
            <a:endParaRPr lang="en-GB" sz="40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D9E866E-D1EE-4660-94E8-D5E7E773B02F}"/>
              </a:ext>
            </a:extLst>
          </p:cNvPr>
          <p:cNvGraphicFramePr>
            <a:graphicFrameLocks noGrp="1"/>
          </p:cNvGraphicFramePr>
          <p:nvPr/>
        </p:nvGraphicFramePr>
        <p:xfrm>
          <a:off x="1136650" y="2463800"/>
          <a:ext cx="2982912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3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2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7B025B3-1C60-4B51-A234-471EC8CFDEF4}"/>
              </a:ext>
            </a:extLst>
          </p:cNvPr>
          <p:cNvCxnSpPr/>
          <p:nvPr/>
        </p:nvCxnSpPr>
        <p:spPr>
          <a:xfrm>
            <a:off x="1136650" y="4270375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0BAE2BE-2A55-44BD-A1D1-DD10FEB40C2A}"/>
              </a:ext>
            </a:extLst>
          </p:cNvPr>
          <p:cNvCxnSpPr/>
          <p:nvPr/>
        </p:nvCxnSpPr>
        <p:spPr>
          <a:xfrm>
            <a:off x="1136650" y="5180013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256E371-FE41-437E-B0BF-2FF9583D6064}"/>
              </a:ext>
            </a:extLst>
          </p:cNvPr>
          <p:cNvSpPr/>
          <p:nvPr/>
        </p:nvSpPr>
        <p:spPr>
          <a:xfrm>
            <a:off x="792163" y="1417638"/>
            <a:ext cx="7596187" cy="598487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Start at the right-hand side when calculating and multiplying the ones and tens.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867419-7593-4BB3-BACC-FE30E3E70E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2525" y="4427538"/>
            <a:ext cx="401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2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0926CA4-733F-48D8-9FAC-5E93E06FB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675" y="4416425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04DC43-2A13-4CC7-8EAC-48F2B3F4F1FA}"/>
              </a:ext>
            </a:extLst>
          </p:cNvPr>
          <p:cNvSpPr/>
          <p:nvPr/>
        </p:nvSpPr>
        <p:spPr>
          <a:xfrm>
            <a:off x="1438275" y="2095500"/>
            <a:ext cx="347663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1535" name="Rectangle 29">
            <a:extLst>
              <a:ext uri="{FF2B5EF4-FFF2-40B4-BE49-F238E27FC236}">
                <a16:creationId xmlns:a16="http://schemas.microsoft.com/office/drawing/2014/main" id="{FFA6DA96-A00C-4E2D-A5C8-57314C24C7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150" y="2078038"/>
            <a:ext cx="315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1536" name="Rectangle 30">
            <a:extLst>
              <a:ext uri="{FF2B5EF4-FFF2-40B4-BE49-F238E27FC236}">
                <a16:creationId xmlns:a16="http://schemas.microsoft.com/office/drawing/2014/main" id="{F35938BA-9F1F-4066-A89B-C41C7EE87E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038" y="2076450"/>
            <a:ext cx="35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9548659-83B4-43A9-9C8D-02293C916B42}"/>
              </a:ext>
            </a:extLst>
          </p:cNvPr>
          <p:cNvSpPr/>
          <p:nvPr/>
        </p:nvSpPr>
        <p:spPr>
          <a:xfrm>
            <a:off x="1431925" y="4433888"/>
            <a:ext cx="35401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1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3D994875-91F9-486D-89B5-301B9A275A51}"/>
              </a:ext>
            </a:extLst>
          </p:cNvPr>
          <p:cNvGraphicFramePr>
            <a:graphicFrameLocks noGrp="1"/>
          </p:cNvGraphicFramePr>
          <p:nvPr/>
        </p:nvGraphicFramePr>
        <p:xfrm>
          <a:off x="5000625" y="2446338"/>
          <a:ext cx="2981325" cy="3627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6859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6</a:t>
                      </a: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1</a:t>
                      </a: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85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859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859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5056FE7-4FDA-41C5-80C8-B1E404D733C5}"/>
              </a:ext>
            </a:extLst>
          </p:cNvPr>
          <p:cNvCxnSpPr/>
          <p:nvPr/>
        </p:nvCxnSpPr>
        <p:spPr>
          <a:xfrm>
            <a:off x="5000625" y="4251325"/>
            <a:ext cx="29813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289D8BB-4867-4E73-8FD6-3864A754ECA0}"/>
              </a:ext>
            </a:extLst>
          </p:cNvPr>
          <p:cNvCxnSpPr/>
          <p:nvPr/>
        </p:nvCxnSpPr>
        <p:spPr>
          <a:xfrm>
            <a:off x="5000625" y="5162550"/>
            <a:ext cx="29813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99788D38-C69D-4C02-BF9A-33F6A47EF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0" y="4408488"/>
            <a:ext cx="40163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FB4AEAA-28D0-41B0-92E7-3EC81308A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8525" y="4397375"/>
            <a:ext cx="3921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DF77A0B-BF67-4A88-8EB5-A7659DF132E8}"/>
              </a:ext>
            </a:extLst>
          </p:cNvPr>
          <p:cNvSpPr/>
          <p:nvPr/>
        </p:nvSpPr>
        <p:spPr>
          <a:xfrm>
            <a:off x="5302250" y="2076450"/>
            <a:ext cx="346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1565" name="Rectangle 23">
            <a:extLst>
              <a:ext uri="{FF2B5EF4-FFF2-40B4-BE49-F238E27FC236}">
                <a16:creationId xmlns:a16="http://schemas.microsoft.com/office/drawing/2014/main" id="{2A636361-7F79-494A-95D2-DC61803E46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4125" y="2058988"/>
            <a:ext cx="315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1566" name="Rectangle 24">
            <a:extLst>
              <a:ext uri="{FF2B5EF4-FFF2-40B4-BE49-F238E27FC236}">
                <a16:creationId xmlns:a16="http://schemas.microsoft.com/office/drawing/2014/main" id="{81C9D8A1-9B09-48AC-9594-A81C941E27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013" y="2057400"/>
            <a:ext cx="350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378EF7C-2824-4D80-83BE-0E8422B0B399}"/>
              </a:ext>
            </a:extLst>
          </p:cNvPr>
          <p:cNvSpPr/>
          <p:nvPr/>
        </p:nvSpPr>
        <p:spPr>
          <a:xfrm>
            <a:off x="5259388" y="4416425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4</a:t>
            </a:r>
          </a:p>
        </p:txBody>
      </p:sp>
      <p:pic>
        <p:nvPicPr>
          <p:cNvPr id="21568" name="Whole Class">
            <a:extLst>
              <a:ext uri="{FF2B5EF4-FFF2-40B4-BE49-F238E27FC236}">
                <a16:creationId xmlns:a16="http://schemas.microsoft.com/office/drawing/2014/main" id="{4EC88012-6D84-4F6E-A133-2751A26DF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32" grpId="0"/>
      <p:bldP spid="19" grpId="0"/>
      <p:bldP spid="20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E3026FB-D88D-458B-910F-D11DD7B77EF3}"/>
              </a:ext>
            </a:extLst>
          </p:cNvPr>
          <p:cNvSpPr/>
          <p:nvPr/>
        </p:nvSpPr>
        <p:spPr>
          <a:xfrm>
            <a:off x="3235173" y="696913"/>
            <a:ext cx="26577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Regrouping</a:t>
            </a:r>
            <a:endParaRPr lang="en-GB" sz="40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D667BC0-259C-4FEA-BB50-51343E0E71FF}"/>
              </a:ext>
            </a:extLst>
          </p:cNvPr>
          <p:cNvGraphicFramePr>
            <a:graphicFrameLocks noGrp="1"/>
          </p:cNvGraphicFramePr>
          <p:nvPr/>
        </p:nvGraphicFramePr>
        <p:xfrm>
          <a:off x="1136650" y="1860550"/>
          <a:ext cx="2982912" cy="362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686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4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6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F55903-FAF6-4E43-A286-0A99CAFEFFD6}"/>
              </a:ext>
            </a:extLst>
          </p:cNvPr>
          <p:cNvCxnSpPr/>
          <p:nvPr/>
        </p:nvCxnSpPr>
        <p:spPr>
          <a:xfrm>
            <a:off x="1136650" y="3665538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5012BE3-50F9-459A-86C1-3D71B1C3E5DD}"/>
              </a:ext>
            </a:extLst>
          </p:cNvPr>
          <p:cNvCxnSpPr/>
          <p:nvPr/>
        </p:nvCxnSpPr>
        <p:spPr>
          <a:xfrm>
            <a:off x="1136650" y="4576763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988582A-B575-4FC3-9E84-BCADE95C822C}"/>
              </a:ext>
            </a:extLst>
          </p:cNvPr>
          <p:cNvSpPr/>
          <p:nvPr/>
        </p:nvSpPr>
        <p:spPr>
          <a:xfrm>
            <a:off x="4440238" y="1519238"/>
            <a:ext cx="3805237" cy="909637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First set your calculation out correctly with one number in each square. Use a ruler to draw your lines.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C9FEB7D4-0874-4D35-875D-266A22C1FE13}"/>
              </a:ext>
            </a:extLst>
          </p:cNvPr>
          <p:cNvSpPr/>
          <p:nvPr/>
        </p:nvSpPr>
        <p:spPr>
          <a:xfrm>
            <a:off x="4440238" y="2495550"/>
            <a:ext cx="3805237" cy="1177925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Calculate the ones digit.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 × 8 = 48.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 can only put ones in the ones column. Write 8 here.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B8E0783-B107-4129-853B-F9E3D624448E}"/>
              </a:ext>
            </a:extLst>
          </p:cNvPr>
          <p:cNvSpPr/>
          <p:nvPr/>
        </p:nvSpPr>
        <p:spPr>
          <a:xfrm>
            <a:off x="4440238" y="3740150"/>
            <a:ext cx="3805237" cy="1387475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calculate the tens digit.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 tens × 8 = 32 tens = 320.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 need to add on the 4 tens that we wrote under the line. This makes 36 tens. Write 6 in the tens column.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F534B80-920A-4FBF-A694-474FC9AD733A}"/>
              </a:ext>
            </a:extLst>
          </p:cNvPr>
          <p:cNvSpPr/>
          <p:nvPr/>
        </p:nvSpPr>
        <p:spPr>
          <a:xfrm>
            <a:off x="4440238" y="5230813"/>
            <a:ext cx="3805237" cy="862012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This leaves us with 30 tens, or 3 hundreds. Write 3 in the hundreds column.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45DE996-6923-4A97-A5C3-114865203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7763" y="3822700"/>
            <a:ext cx="4111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9BB7E4F-11B6-4A80-B36D-DE94D4FAB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3822700"/>
            <a:ext cx="4238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1C08D79-B5D4-44CD-9FC0-E5A8F73321CC}"/>
              </a:ext>
            </a:extLst>
          </p:cNvPr>
          <p:cNvSpPr/>
          <p:nvPr/>
        </p:nvSpPr>
        <p:spPr>
          <a:xfrm>
            <a:off x="1438275" y="1490663"/>
            <a:ext cx="34766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2562" name="Rectangle 29">
            <a:extLst>
              <a:ext uri="{FF2B5EF4-FFF2-40B4-BE49-F238E27FC236}">
                <a16:creationId xmlns:a16="http://schemas.microsoft.com/office/drawing/2014/main" id="{A8A87DA1-3745-4632-B401-736DF2017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150" y="1473200"/>
            <a:ext cx="315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2563" name="Rectangle 30">
            <a:extLst>
              <a:ext uri="{FF2B5EF4-FFF2-40B4-BE49-F238E27FC236}">
                <a16:creationId xmlns:a16="http://schemas.microsoft.com/office/drawing/2014/main" id="{559821A0-BC24-4E48-AD4A-BD18EC885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038" y="1471613"/>
            <a:ext cx="35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0C9F74E-9843-46FC-9862-BDB91E8B31D8}"/>
              </a:ext>
            </a:extLst>
          </p:cNvPr>
          <p:cNvSpPr/>
          <p:nvPr/>
        </p:nvSpPr>
        <p:spPr>
          <a:xfrm>
            <a:off x="1409700" y="3829050"/>
            <a:ext cx="398463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3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1440B6E-497B-4E59-BB54-ACFDD1EC4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913" y="3883025"/>
            <a:ext cx="3635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64A"/>
                </a:solidFill>
              </a:rPr>
              <a:t>4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E8A9BA6A-3274-4353-B291-2DD3E7088422}"/>
              </a:ext>
            </a:extLst>
          </p:cNvPr>
          <p:cNvSpPr/>
          <p:nvPr/>
        </p:nvSpPr>
        <p:spPr>
          <a:xfrm>
            <a:off x="4440238" y="2495550"/>
            <a:ext cx="3805237" cy="1177925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 need to regroup the 40 ones into 4 tens. These go into the tens column. Write 4 under the line.</a:t>
            </a:r>
          </a:p>
        </p:txBody>
      </p:sp>
      <p:pic>
        <p:nvPicPr>
          <p:cNvPr id="22567" name="Pairs">
            <a:extLst>
              <a:ext uri="{FF2B5EF4-FFF2-40B4-BE49-F238E27FC236}">
                <a16:creationId xmlns:a16="http://schemas.microsoft.com/office/drawing/2014/main" id="{14279E8B-C9FE-4297-9D63-BB2ADD92A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-0.08993 0.1136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  <p:bldP spid="14" grpId="0" animBg="1"/>
      <p:bldP spid="22" grpId="0"/>
      <p:bldP spid="23" grpId="0"/>
      <p:bldP spid="32" grpId="0"/>
      <p:bldP spid="19" grpId="0"/>
      <p:bldP spid="19" grpId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9530724-47B1-44DD-A1B0-9AC46FFDA133}"/>
              </a:ext>
            </a:extLst>
          </p:cNvPr>
          <p:cNvSpPr/>
          <p:nvPr/>
        </p:nvSpPr>
        <p:spPr>
          <a:xfrm>
            <a:off x="3235173" y="696913"/>
            <a:ext cx="26577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Regrouping</a:t>
            </a:r>
            <a:endParaRPr lang="en-GB" sz="4000" b="1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F328AA5-3F18-4630-9594-E2EC16DCABA0}"/>
              </a:ext>
            </a:extLst>
          </p:cNvPr>
          <p:cNvSpPr/>
          <p:nvPr/>
        </p:nvSpPr>
        <p:spPr>
          <a:xfrm>
            <a:off x="792163" y="1519238"/>
            <a:ext cx="7453312" cy="746125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First set your calculation out correctly with one number in each square. Use a ruler to draw your lines.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A982DA54-FFB6-4FE0-ABE0-F878BEC257C7}"/>
              </a:ext>
            </a:extLst>
          </p:cNvPr>
          <p:cNvSpPr/>
          <p:nvPr/>
        </p:nvSpPr>
        <p:spPr>
          <a:xfrm>
            <a:off x="792163" y="2346325"/>
            <a:ext cx="7453312" cy="747713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Calculate the ones.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C50B457-3A8E-4332-9F4D-75236FB75AA7}"/>
              </a:ext>
            </a:extLst>
          </p:cNvPr>
          <p:cNvSpPr/>
          <p:nvPr/>
        </p:nvSpPr>
        <p:spPr>
          <a:xfrm>
            <a:off x="792163" y="3175000"/>
            <a:ext cx="7453312" cy="746125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Regroup any tens in the answer and write them in the tens column under the line.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78E8B67-10FA-4B13-BA29-5E67B38BE8F1}"/>
              </a:ext>
            </a:extLst>
          </p:cNvPr>
          <p:cNvSpPr/>
          <p:nvPr/>
        </p:nvSpPr>
        <p:spPr>
          <a:xfrm>
            <a:off x="792163" y="4002088"/>
            <a:ext cx="7453312" cy="747712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Now calculate the tens.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2D883AB-3463-4BF3-BD54-0FDC330441E8}"/>
              </a:ext>
            </a:extLst>
          </p:cNvPr>
          <p:cNvSpPr/>
          <p:nvPr/>
        </p:nvSpPr>
        <p:spPr>
          <a:xfrm>
            <a:off x="792163" y="4830763"/>
            <a:ext cx="7453312" cy="746125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Don’t forget to add on any tens that you wrote underneath the line when you regrouped.</a:t>
            </a:r>
          </a:p>
        </p:txBody>
      </p:sp>
      <p:pic>
        <p:nvPicPr>
          <p:cNvPr id="23560" name="Pairs">
            <a:extLst>
              <a:ext uri="{FF2B5EF4-FFF2-40B4-BE49-F238E27FC236}">
                <a16:creationId xmlns:a16="http://schemas.microsoft.com/office/drawing/2014/main" id="{B41772DA-492A-4175-B514-545A86FFB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24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84E5857-F8A1-48C1-A809-64986101FA56}"/>
              </a:ext>
            </a:extLst>
          </p:cNvPr>
          <p:cNvSpPr/>
          <p:nvPr/>
        </p:nvSpPr>
        <p:spPr>
          <a:xfrm>
            <a:off x="3235173" y="696913"/>
            <a:ext cx="26577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Regrouping</a:t>
            </a:r>
            <a:endParaRPr lang="en-GB" sz="40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7AB847E-0B52-4092-980F-B822275846D3}"/>
              </a:ext>
            </a:extLst>
          </p:cNvPr>
          <p:cNvGraphicFramePr>
            <a:graphicFrameLocks noGrp="1"/>
          </p:cNvGraphicFramePr>
          <p:nvPr/>
        </p:nvGraphicFramePr>
        <p:xfrm>
          <a:off x="1136650" y="2052638"/>
          <a:ext cx="2982912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8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6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7A2420F-28BD-4F3F-8E66-03AE365289F6}"/>
              </a:ext>
            </a:extLst>
          </p:cNvPr>
          <p:cNvCxnSpPr/>
          <p:nvPr/>
        </p:nvCxnSpPr>
        <p:spPr>
          <a:xfrm>
            <a:off x="1136650" y="3857625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FC3B4EF-1588-4615-9A88-319744145588}"/>
              </a:ext>
            </a:extLst>
          </p:cNvPr>
          <p:cNvCxnSpPr/>
          <p:nvPr/>
        </p:nvCxnSpPr>
        <p:spPr>
          <a:xfrm>
            <a:off x="1136650" y="4768850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7D53C04E-CA78-4B8F-9EFA-A8AEC6EEE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6338" y="4016375"/>
            <a:ext cx="3540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16F45D1-5F7E-49F9-801A-3C9D9BBBFE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675" y="4003675"/>
            <a:ext cx="425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146DC7-8798-4BE1-B5D0-56268E1CC866}"/>
              </a:ext>
            </a:extLst>
          </p:cNvPr>
          <p:cNvSpPr/>
          <p:nvPr/>
        </p:nvSpPr>
        <p:spPr>
          <a:xfrm>
            <a:off x="1438275" y="1682750"/>
            <a:ext cx="34766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4606" name="Rectangle 29">
            <a:extLst>
              <a:ext uri="{FF2B5EF4-FFF2-40B4-BE49-F238E27FC236}">
                <a16:creationId xmlns:a16="http://schemas.microsoft.com/office/drawing/2014/main" id="{E969D9BD-C75C-49A0-ABC1-51F78A5FB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150" y="1665288"/>
            <a:ext cx="315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4607" name="Rectangle 30">
            <a:extLst>
              <a:ext uri="{FF2B5EF4-FFF2-40B4-BE49-F238E27FC236}">
                <a16:creationId xmlns:a16="http://schemas.microsoft.com/office/drawing/2014/main" id="{24CBCF23-845E-44CB-83F9-7631C6A2FB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038" y="1665288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5636699-1492-451F-AB44-3D6236DF5018}"/>
              </a:ext>
            </a:extLst>
          </p:cNvPr>
          <p:cNvSpPr/>
          <p:nvPr/>
        </p:nvSpPr>
        <p:spPr>
          <a:xfrm>
            <a:off x="1406525" y="4022725"/>
            <a:ext cx="40481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5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3D1C7E1-B087-4954-A97A-1B5B3F39A605}"/>
              </a:ext>
            </a:extLst>
          </p:cNvPr>
          <p:cNvGraphicFramePr>
            <a:graphicFrameLocks noGrp="1"/>
          </p:cNvGraphicFramePr>
          <p:nvPr/>
        </p:nvGraphicFramePr>
        <p:xfrm>
          <a:off x="5000625" y="2033588"/>
          <a:ext cx="2981325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5</a:t>
                      </a:r>
                    </a:p>
                  </a:txBody>
                  <a:tcPr marL="91430" marR="91430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6</a:t>
                      </a:r>
                    </a:p>
                  </a:txBody>
                  <a:tcPr marL="91430" marR="91430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9</a:t>
                      </a:r>
                    </a:p>
                  </a:txBody>
                  <a:tcPr marL="91430" marR="91430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30" marR="9143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30" marR="9143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30" marR="9143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0" marR="9143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0" marR="9143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30" marR="9143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587AA1F-EFA4-49C6-891F-0D2DAA427095}"/>
              </a:ext>
            </a:extLst>
          </p:cNvPr>
          <p:cNvCxnSpPr/>
          <p:nvPr/>
        </p:nvCxnSpPr>
        <p:spPr>
          <a:xfrm>
            <a:off x="5000625" y="3840163"/>
            <a:ext cx="29813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39F5F5E-0BED-4B1F-ACDA-7BDDF0136A43}"/>
              </a:ext>
            </a:extLst>
          </p:cNvPr>
          <p:cNvCxnSpPr/>
          <p:nvPr/>
        </p:nvCxnSpPr>
        <p:spPr>
          <a:xfrm>
            <a:off x="5000625" y="4749800"/>
            <a:ext cx="29813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9096EEDC-6A9F-409C-8CF1-5A82F06F47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4275" y="3997325"/>
            <a:ext cx="446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857F80-3554-4D7E-B7E9-53494313F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2650" y="3986213"/>
            <a:ext cx="4238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46E39DC-DDAA-41D8-A40F-0047A5FE02B0}"/>
              </a:ext>
            </a:extLst>
          </p:cNvPr>
          <p:cNvSpPr/>
          <p:nvPr/>
        </p:nvSpPr>
        <p:spPr>
          <a:xfrm>
            <a:off x="5302250" y="1665288"/>
            <a:ext cx="3460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4636" name="Rectangle 23">
            <a:extLst>
              <a:ext uri="{FF2B5EF4-FFF2-40B4-BE49-F238E27FC236}">
                <a16:creationId xmlns:a16="http://schemas.microsoft.com/office/drawing/2014/main" id="{2B100C4A-0F70-49DE-8300-0B5553C50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4125" y="1647825"/>
            <a:ext cx="315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4637" name="Rectangle 24">
            <a:extLst>
              <a:ext uri="{FF2B5EF4-FFF2-40B4-BE49-F238E27FC236}">
                <a16:creationId xmlns:a16="http://schemas.microsoft.com/office/drawing/2014/main" id="{BD1F49C5-0DCF-4881-9CB4-90697E2DAC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013" y="1646238"/>
            <a:ext cx="3508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7FC8F6D-E794-48B3-B4CF-01AE019EFEA0}"/>
              </a:ext>
            </a:extLst>
          </p:cNvPr>
          <p:cNvSpPr/>
          <p:nvPr/>
        </p:nvSpPr>
        <p:spPr>
          <a:xfrm>
            <a:off x="5270500" y="4003675"/>
            <a:ext cx="40481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5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ADF4D78-1E56-4274-A220-E7729AA79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4750" y="4792663"/>
            <a:ext cx="3571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64A"/>
                </a:solidFill>
              </a:rPr>
              <a:t>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EC23080-7382-4EA6-937A-3957CE37E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8725" y="4772025"/>
            <a:ext cx="357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64A"/>
                </a:solidFill>
              </a:rPr>
              <a:t>5</a:t>
            </a:r>
          </a:p>
        </p:txBody>
      </p:sp>
      <p:pic>
        <p:nvPicPr>
          <p:cNvPr id="24641" name="Pairs">
            <a:extLst>
              <a:ext uri="{FF2B5EF4-FFF2-40B4-BE49-F238E27FC236}">
                <a16:creationId xmlns:a16="http://schemas.microsoft.com/office/drawing/2014/main" id="{B048C09C-598E-4AC3-85A4-7ACB0CDA68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32" grpId="0"/>
      <p:bldP spid="19" grpId="0"/>
      <p:bldP spid="20" grpId="0"/>
      <p:bldP spid="26" grpId="0"/>
      <p:bldP spid="27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D21F442-C0A1-4EBB-9470-EAABA1604EE0}"/>
              </a:ext>
            </a:extLst>
          </p:cNvPr>
          <p:cNvSpPr/>
          <p:nvPr/>
        </p:nvSpPr>
        <p:spPr>
          <a:xfrm>
            <a:off x="374469" y="430807"/>
            <a:ext cx="646175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Multiplication </a:t>
            </a:r>
            <a:r>
              <a:rPr lang="en-GB" sz="4000" b="1" dirty="0"/>
              <a:t>Activities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818B0C-367B-48EA-BDC9-2087B6FC0505}"/>
              </a:ext>
            </a:extLst>
          </p:cNvPr>
          <p:cNvSpPr/>
          <p:nvPr/>
        </p:nvSpPr>
        <p:spPr>
          <a:xfrm>
            <a:off x="618309" y="1046360"/>
            <a:ext cx="7994468" cy="5046465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5604" name="Individual Work">
            <a:extLst>
              <a:ext uri="{FF2B5EF4-FFF2-40B4-BE49-F238E27FC236}">
                <a16:creationId xmlns:a16="http://schemas.microsoft.com/office/drawing/2014/main" id="{D2336C2E-B0FF-492A-9CF6-A8A2F7E27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564" y="28199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091" y="1808411"/>
            <a:ext cx="5460246" cy="14222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9269" y="1108209"/>
            <a:ext cx="723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Use the written method you are the most comfortable with and solve two of the following: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79269" y="3251542"/>
            <a:ext cx="4203395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>
                <a:latin typeface="Twinkl"/>
              </a:rPr>
              <a:t>Then solve the multiplication problems.</a:t>
            </a:r>
            <a:endParaRPr lang="en-GB">
              <a:latin typeface="Twink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4B92A8-C291-463C-A34B-F7F3801376B4}">
  <ds:schemaRefs>
    <ds:schemaRef ds:uri="3d96737b-6112-4c91-a3ba-c8058cfa2d80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a21c718a-947e-44b9-be03-13e59eecd011"/>
    <ds:schemaRef ds:uri="http://purl.org/dc/dcmitype/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6AC5BD4-D2F1-43C1-B9C2-6D702D78F3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50B294B-E59F-469B-887B-2ED3B96463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796</TotalTime>
  <Words>566</Words>
  <Application>Microsoft Office PowerPoint</Application>
  <PresentationFormat>On-screen Show (4:3)</PresentationFormat>
  <Paragraphs>128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1_Office Theme</vt:lpstr>
      <vt:lpstr>Maths</vt:lpstr>
      <vt:lpstr>Short Multiplication with Two-Digit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Namur Claire</cp:lastModifiedBy>
  <cp:revision>81</cp:revision>
  <dcterms:created xsi:type="dcterms:W3CDTF">2016-09-27T11:04:03Z</dcterms:created>
  <dcterms:modified xsi:type="dcterms:W3CDTF">2021-02-11T12:25:11Z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