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2"/>
  </p:notesMasterIdLst>
  <p:handoutMasterIdLst>
    <p:handoutMasterId r:id="rId13"/>
  </p:handoutMasterIdLst>
  <p:sldIdLst>
    <p:sldId id="258" r:id="rId5"/>
    <p:sldId id="263" r:id="rId6"/>
    <p:sldId id="288" r:id="rId7"/>
    <p:sldId id="281" r:id="rId8"/>
    <p:sldId id="282" r:id="rId9"/>
    <p:sldId id="283" r:id="rId10"/>
    <p:sldId id="284" r:id="rId11"/>
  </p:sldIdLst>
  <p:sldSz cx="9144000" cy="6858000" type="screen4x3"/>
  <p:notesSz cx="6858000" cy="9144000"/>
  <p:embeddedFontLst>
    <p:embeddedFont>
      <p:font typeface="Twinkl" panose="020B0604020202020204" charset="0"/>
      <p:regular r:id="rId14"/>
      <p:bold r:id="rId15"/>
    </p:embeddedFont>
    <p:embeddedFont>
      <p:font typeface="Helvetica" panose="020B0604020202020204" pitchFamily="34" charset="0"/>
      <p:regular r:id="rId16"/>
      <p:bold r:id="rId17"/>
      <p:italic r:id="rId18"/>
      <p:boldItalic r:id="rId19"/>
    </p:embeddedFont>
    <p:embeddedFont>
      <p:font typeface="Calibri" panose="020F0502020204030204" pitchFamily="34" charset="0"/>
      <p:regular r:id="rId20"/>
      <p:bold r:id="rId21"/>
      <p:italic r:id="rId22"/>
      <p:boldItalic r:id="rId23"/>
    </p:embeddedFont>
    <p:embeddedFont>
      <p:font typeface="Comic Sans MS" panose="030F0702030302020204" pitchFamily="66"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903" userDrawn="1">
          <p15:clr>
            <a:srgbClr val="A4A3A4"/>
          </p15:clr>
        </p15:guide>
        <p15:guide id="4" pos="317"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8215"/>
    <a:srgbClr val="E94E13"/>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31" autoAdjust="0"/>
    <p:restoredTop sz="94660"/>
  </p:normalViewPr>
  <p:slideViewPr>
    <p:cSldViewPr snapToGrid="0" showGuides="1">
      <p:cViewPr varScale="1">
        <p:scale>
          <a:sx n="88" d="100"/>
          <a:sy n="88" d="100"/>
        </p:scale>
        <p:origin x="1195" y="62"/>
      </p:cViewPr>
      <p:guideLst>
        <p:guide orient="horz" pos="2160"/>
        <p:guide pos="2903"/>
        <p:guide pos="317"/>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customXml" Target="../customXml/item3.xml"/><Relationship Id="rId21" Type="http://schemas.openxmlformats.org/officeDocument/2006/relationships/font" Target="fonts/font8.fntdata"/><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customXml" Target="../customXml/item2.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1.fntdata"/><Relationship Id="rId5" Type="http://schemas.openxmlformats.org/officeDocument/2006/relationships/slide" Target="slides/slide1.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6.fntdata"/><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OTKQGMy1Joo" TargetMode="Externa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app=desktop&amp;v=-k0ybjbtoHc"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503239" y="512763"/>
            <a:ext cx="8137524" cy="5900916"/>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4294967295"/>
          </p:nvPr>
        </p:nvSpPr>
        <p:spPr>
          <a:xfrm>
            <a:off x="628650" y="1127760"/>
            <a:ext cx="7886700" cy="1409700"/>
          </a:xfrm>
        </p:spPr>
        <p:txBody>
          <a:bodyPr>
            <a:noAutofit/>
          </a:bodyPr>
          <a:lstStyle/>
          <a:p>
            <a:r>
              <a:rPr lang="en-US" dirty="0"/>
              <a:t>To learn about what sculpture is.  </a:t>
            </a:r>
          </a:p>
          <a:p>
            <a:endParaRPr lang="en-US" dirty="0"/>
          </a:p>
          <a:p>
            <a:r>
              <a:rPr lang="en-US" dirty="0"/>
              <a:t>To learn about the materials used to create a sculpture.</a:t>
            </a:r>
          </a:p>
          <a:p>
            <a:endParaRPr lang="en-US" dirty="0"/>
          </a:p>
          <a:p>
            <a:r>
              <a:rPr lang="en-US" dirty="0"/>
              <a:t>To learn how to sculpt with </a:t>
            </a:r>
            <a:r>
              <a:rPr lang="en-US" dirty="0" err="1"/>
              <a:t>modroc</a:t>
            </a:r>
            <a:endParaRPr lang="en-GB" sz="1800" dirty="0">
              <a:latin typeface="Twinkl" pitchFamily="50" charset="0"/>
            </a:endParaRP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545454"/>
                </a:solidFill>
                <a:latin typeface="Helvetica" panose="020B0604020202020204" pitchFamily="34" charset="0"/>
              </a:rPr>
              <a:t>Paper </a:t>
            </a:r>
            <a:r>
              <a:rPr lang="en-US" dirty="0" err="1">
                <a:solidFill>
                  <a:srgbClr val="545454"/>
                </a:solidFill>
                <a:latin typeface="Helvetica" panose="020B0604020202020204" pitchFamily="34" charset="0"/>
              </a:rPr>
              <a:t>mâché</a:t>
            </a:r>
            <a:r>
              <a:rPr lang="en-US" dirty="0">
                <a:solidFill>
                  <a:srgbClr val="545454"/>
                </a:solidFill>
                <a:latin typeface="Helvetica" panose="020B0604020202020204" pitchFamily="34" charset="0"/>
              </a:rPr>
              <a:t> </a:t>
            </a:r>
            <a:endParaRPr lang="en-GB" dirty="0"/>
          </a:p>
        </p:txBody>
      </p:sp>
      <p:sp>
        <p:nvSpPr>
          <p:cNvPr id="3" name="Rectangle 2"/>
          <p:cNvSpPr/>
          <p:nvPr/>
        </p:nvSpPr>
        <p:spPr>
          <a:xfrm>
            <a:off x="966241" y="1248066"/>
            <a:ext cx="7201988" cy="1754326"/>
          </a:xfrm>
          <a:prstGeom prst="rect">
            <a:avLst/>
          </a:prstGeom>
        </p:spPr>
        <p:txBody>
          <a:bodyPr wrap="square">
            <a:spAutoFit/>
          </a:bodyPr>
          <a:lstStyle/>
          <a:p>
            <a:r>
              <a:rPr lang="en-US" dirty="0" smtClean="0">
                <a:solidFill>
                  <a:srgbClr val="545454"/>
                </a:solidFill>
                <a:latin typeface="Helvetica" panose="020B0604020202020204" pitchFamily="34" charset="0"/>
              </a:rPr>
              <a:t>Paper </a:t>
            </a:r>
            <a:r>
              <a:rPr lang="en-US" dirty="0" err="1">
                <a:solidFill>
                  <a:srgbClr val="545454"/>
                </a:solidFill>
                <a:latin typeface="Helvetica" panose="020B0604020202020204" pitchFamily="34" charset="0"/>
              </a:rPr>
              <a:t>mâché</a:t>
            </a:r>
            <a:r>
              <a:rPr lang="en-US" dirty="0">
                <a:solidFill>
                  <a:srgbClr val="545454"/>
                </a:solidFill>
                <a:latin typeface="Helvetica" panose="020B0604020202020204" pitchFamily="34" charset="0"/>
              </a:rPr>
              <a:t> (paper mash-ay) is an easy to make, hard material that can be used to cover various surfaces. It is often used in arts and crafts to make various sculptures, fruit bowls, puppets, dolls and much more. The surface is easy to paint, allowing you to add patterns, bright colors, and interesting designs to your finished product.</a:t>
            </a:r>
            <a:endParaRPr lang="en-GB" dirty="0"/>
          </a:p>
        </p:txBody>
      </p:sp>
      <p:pic>
        <p:nvPicPr>
          <p:cNvPr id="4" name="Picture 3"/>
          <p:cNvPicPr>
            <a:picLocks noChangeAspect="1"/>
          </p:cNvPicPr>
          <p:nvPr/>
        </p:nvPicPr>
        <p:blipFill>
          <a:blip r:embed="rId2"/>
          <a:stretch>
            <a:fillRect/>
          </a:stretch>
        </p:blipFill>
        <p:spPr>
          <a:xfrm>
            <a:off x="973911" y="3002392"/>
            <a:ext cx="4008951" cy="2270351"/>
          </a:xfrm>
          <a:prstGeom prst="rect">
            <a:avLst/>
          </a:prstGeom>
        </p:spPr>
      </p:pic>
      <p:sp>
        <p:nvSpPr>
          <p:cNvPr id="5" name="Rectangle 4"/>
          <p:cNvSpPr/>
          <p:nvPr/>
        </p:nvSpPr>
        <p:spPr>
          <a:xfrm>
            <a:off x="5245054" y="2845356"/>
            <a:ext cx="2930845" cy="2308324"/>
          </a:xfrm>
          <a:prstGeom prst="rect">
            <a:avLst/>
          </a:prstGeom>
        </p:spPr>
        <p:txBody>
          <a:bodyPr wrap="square">
            <a:spAutoFit/>
          </a:bodyPr>
          <a:lstStyle/>
          <a:p>
            <a:r>
              <a:rPr lang="en-US" dirty="0" smtClean="0">
                <a:solidFill>
                  <a:srgbClr val="545454"/>
                </a:solidFill>
                <a:latin typeface="Helvetica" panose="020B0604020202020204" pitchFamily="34" charset="0"/>
                <a:cs typeface="Helvetica" panose="020B0604020202020204" pitchFamily="34" charset="0"/>
              </a:rPr>
              <a:t>All you need is:</a:t>
            </a:r>
          </a:p>
          <a:p>
            <a:pPr fontAlgn="base"/>
            <a:r>
              <a:rPr lang="en-US" dirty="0" smtClean="0">
                <a:solidFill>
                  <a:schemeClr val="tx2"/>
                </a:solidFill>
                <a:latin typeface="Helvetica" panose="020B0604020202020204" pitchFamily="34" charset="0"/>
                <a:cs typeface="Helvetica" panose="020B0604020202020204" pitchFamily="34" charset="0"/>
              </a:rPr>
              <a:t>-A large </a:t>
            </a:r>
            <a:r>
              <a:rPr lang="en-US" dirty="0">
                <a:solidFill>
                  <a:schemeClr val="tx2"/>
                </a:solidFill>
                <a:latin typeface="Helvetica" panose="020B0604020202020204" pitchFamily="34" charset="0"/>
                <a:cs typeface="Helvetica" panose="020B0604020202020204" pitchFamily="34" charset="0"/>
              </a:rPr>
              <a:t>container</a:t>
            </a:r>
          </a:p>
          <a:p>
            <a:pPr fontAlgn="base"/>
            <a:r>
              <a:rPr lang="en-US" dirty="0" smtClean="0">
                <a:solidFill>
                  <a:schemeClr val="tx2"/>
                </a:solidFill>
                <a:latin typeface="Helvetica" panose="020B0604020202020204" pitchFamily="34" charset="0"/>
                <a:cs typeface="Helvetica" panose="020B0604020202020204" pitchFamily="34" charset="0"/>
              </a:rPr>
              <a:t>-Flour or </a:t>
            </a:r>
            <a:r>
              <a:rPr lang="en-US" dirty="0">
                <a:solidFill>
                  <a:schemeClr val="tx2"/>
                </a:solidFill>
                <a:latin typeface="Helvetica" panose="020B0604020202020204" pitchFamily="34" charset="0"/>
                <a:cs typeface="Helvetica" panose="020B0604020202020204" pitchFamily="34" charset="0"/>
              </a:rPr>
              <a:t>white </a:t>
            </a:r>
            <a:r>
              <a:rPr lang="en-US" dirty="0" smtClean="0">
                <a:solidFill>
                  <a:schemeClr val="tx2"/>
                </a:solidFill>
                <a:latin typeface="Helvetica" panose="020B0604020202020204" pitchFamily="34" charset="0"/>
                <a:cs typeface="Helvetica" panose="020B0604020202020204" pitchFamily="34" charset="0"/>
              </a:rPr>
              <a:t>glue</a:t>
            </a:r>
            <a:endParaRPr lang="en-US" dirty="0">
              <a:solidFill>
                <a:schemeClr val="tx2"/>
              </a:solidFill>
              <a:latin typeface="Helvetica" panose="020B0604020202020204" pitchFamily="34" charset="0"/>
              <a:cs typeface="Helvetica" panose="020B0604020202020204" pitchFamily="34" charset="0"/>
            </a:endParaRPr>
          </a:p>
          <a:p>
            <a:pPr fontAlgn="base"/>
            <a:r>
              <a:rPr lang="en-US" dirty="0" smtClean="0">
                <a:solidFill>
                  <a:schemeClr val="tx2"/>
                </a:solidFill>
                <a:latin typeface="Helvetica" panose="020B0604020202020204" pitchFamily="34" charset="0"/>
                <a:cs typeface="Helvetica" panose="020B0604020202020204" pitchFamily="34" charset="0"/>
              </a:rPr>
              <a:t>-Water</a:t>
            </a:r>
            <a:endParaRPr lang="en-US" dirty="0">
              <a:solidFill>
                <a:schemeClr val="tx2"/>
              </a:solidFill>
              <a:latin typeface="Helvetica" panose="020B0604020202020204" pitchFamily="34" charset="0"/>
              <a:cs typeface="Helvetica" panose="020B0604020202020204" pitchFamily="34" charset="0"/>
            </a:endParaRPr>
          </a:p>
          <a:p>
            <a:pPr fontAlgn="base"/>
            <a:r>
              <a:rPr lang="en-US" dirty="0" smtClean="0">
                <a:solidFill>
                  <a:schemeClr val="tx2"/>
                </a:solidFill>
                <a:latin typeface="Helvetica" panose="020B0604020202020204" pitchFamily="34" charset="0"/>
                <a:cs typeface="Helvetica" panose="020B0604020202020204" pitchFamily="34" charset="0"/>
              </a:rPr>
              <a:t>-A balloon (or a bowl)</a:t>
            </a:r>
            <a:endParaRPr lang="en-US" dirty="0">
              <a:solidFill>
                <a:schemeClr val="tx2"/>
              </a:solidFill>
              <a:latin typeface="Helvetica" panose="020B0604020202020204" pitchFamily="34" charset="0"/>
              <a:cs typeface="Helvetica" panose="020B0604020202020204" pitchFamily="34" charset="0"/>
            </a:endParaRPr>
          </a:p>
          <a:p>
            <a:pPr fontAlgn="base"/>
            <a:r>
              <a:rPr lang="en-US" dirty="0" smtClean="0">
                <a:solidFill>
                  <a:schemeClr val="tx2"/>
                </a:solidFill>
                <a:latin typeface="Helvetica" panose="020B0604020202020204" pitchFamily="34" charset="0"/>
                <a:cs typeface="Helvetica" panose="020B0604020202020204" pitchFamily="34" charset="0"/>
              </a:rPr>
              <a:t>-Paintbrush</a:t>
            </a:r>
            <a:endParaRPr lang="en-US" dirty="0">
              <a:solidFill>
                <a:schemeClr val="tx2"/>
              </a:solidFill>
              <a:latin typeface="Helvetica" panose="020B0604020202020204" pitchFamily="34" charset="0"/>
              <a:cs typeface="Helvetica" panose="020B0604020202020204" pitchFamily="34" charset="0"/>
            </a:endParaRPr>
          </a:p>
          <a:p>
            <a:pPr fontAlgn="base"/>
            <a:r>
              <a:rPr lang="en-US" dirty="0" smtClean="0">
                <a:solidFill>
                  <a:schemeClr val="tx2"/>
                </a:solidFill>
                <a:latin typeface="Helvetica" panose="020B0604020202020204" pitchFamily="34" charset="0"/>
                <a:cs typeface="Helvetica" panose="020B0604020202020204" pitchFamily="34" charset="0"/>
              </a:rPr>
              <a:t>-Newspaper or magazines</a:t>
            </a:r>
            <a:endParaRPr lang="en-US" dirty="0">
              <a:solidFill>
                <a:schemeClr val="tx2"/>
              </a:solidFill>
              <a:latin typeface="Helvetica" panose="020B0604020202020204" pitchFamily="34" charset="0"/>
              <a:cs typeface="Helvetica" panose="020B0604020202020204" pitchFamily="34" charset="0"/>
            </a:endParaRPr>
          </a:p>
          <a:p>
            <a:endParaRPr lang="en-GB" dirty="0"/>
          </a:p>
        </p:txBody>
      </p:sp>
      <p:sp>
        <p:nvSpPr>
          <p:cNvPr id="7" name="Rectangle 6"/>
          <p:cNvSpPr/>
          <p:nvPr/>
        </p:nvSpPr>
        <p:spPr>
          <a:xfrm>
            <a:off x="966241" y="5350689"/>
            <a:ext cx="7023463" cy="1200329"/>
          </a:xfrm>
          <a:prstGeom prst="rect">
            <a:avLst/>
          </a:prstGeom>
        </p:spPr>
        <p:txBody>
          <a:bodyPr wrap="square">
            <a:spAutoFit/>
          </a:bodyPr>
          <a:lstStyle/>
          <a:p>
            <a:r>
              <a:rPr lang="en-GB" dirty="0" smtClean="0"/>
              <a:t>Video showing how to make the paste using flour and water.</a:t>
            </a:r>
          </a:p>
          <a:p>
            <a:r>
              <a:rPr lang="en-GB" dirty="0" smtClean="0">
                <a:solidFill>
                  <a:srgbClr val="FF0000"/>
                </a:solidFill>
              </a:rPr>
              <a:t>Make sure an adult is here to help you though this stage</a:t>
            </a:r>
          </a:p>
          <a:p>
            <a:r>
              <a:rPr lang="en-GB" dirty="0" smtClean="0">
                <a:hlinkClick r:id="rId3"/>
              </a:rPr>
              <a:t>https</a:t>
            </a:r>
            <a:r>
              <a:rPr lang="en-GB" dirty="0">
                <a:hlinkClick r:id="rId3"/>
              </a:rPr>
              <a:t>://</a:t>
            </a:r>
            <a:r>
              <a:rPr lang="en-GB" dirty="0" smtClean="0">
                <a:hlinkClick r:id="rId3"/>
              </a:rPr>
              <a:t>www.youtube.com/watch?v=OTKQGMy1Joo</a:t>
            </a:r>
            <a:endParaRPr lang="en-GB" dirty="0" smtClean="0"/>
          </a:p>
          <a:p>
            <a:endParaRPr lang="en-GB" dirty="0"/>
          </a:p>
        </p:txBody>
      </p:sp>
    </p:spTree>
    <p:extLst>
      <p:ext uri="{BB962C8B-B14F-4D97-AF65-F5344CB8AC3E}">
        <p14:creationId xmlns:p14="http://schemas.microsoft.com/office/powerpoint/2010/main" val="25581596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2CF74871-5F43-4BC7-A04C-6AB77FEACD57}"/>
              </a:ext>
            </a:extLst>
          </p:cNvPr>
          <p:cNvSpPr txBox="1">
            <a:spLocks noGrp="1"/>
          </p:cNvSpPr>
          <p:nvPr>
            <p:ph type="title"/>
          </p:nvPr>
        </p:nvSpPr>
        <p:spPr>
          <a:xfrm>
            <a:off x="457200" y="479425"/>
            <a:ext cx="8220075" cy="99377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3600" dirty="0">
                <a:latin typeface="+mn-lt"/>
              </a:rPr>
              <a:t>Mod </a:t>
            </a:r>
            <a:r>
              <a:rPr lang="en-GB" sz="3600" dirty="0" smtClean="0">
                <a:latin typeface="+mn-lt"/>
              </a:rPr>
              <a:t>Roc/</a:t>
            </a:r>
            <a:r>
              <a:rPr lang="en-US" sz="3600" dirty="0">
                <a:solidFill>
                  <a:schemeClr val="tx2"/>
                </a:solidFill>
                <a:latin typeface="Helvetica" panose="020B0604020202020204" pitchFamily="34" charset="0"/>
              </a:rPr>
              <a:t>Paper </a:t>
            </a:r>
            <a:r>
              <a:rPr lang="en-US" sz="3600" dirty="0" err="1">
                <a:solidFill>
                  <a:schemeClr val="tx2"/>
                </a:solidFill>
                <a:latin typeface="Helvetica" panose="020B0604020202020204" pitchFamily="34" charset="0"/>
              </a:rPr>
              <a:t>mâché</a:t>
            </a:r>
            <a:r>
              <a:rPr lang="en-US" sz="3600" dirty="0">
                <a:solidFill>
                  <a:schemeClr val="tx2"/>
                </a:solidFill>
                <a:latin typeface="Helvetica" panose="020B0604020202020204" pitchFamily="34" charset="0"/>
              </a:rPr>
              <a:t> </a:t>
            </a:r>
            <a:endParaRPr lang="en-GB" sz="3600" dirty="0">
              <a:solidFill>
                <a:schemeClr val="tx2"/>
              </a:solidFill>
              <a:latin typeface="+mn-lt"/>
            </a:endParaRPr>
          </a:p>
        </p:txBody>
      </p:sp>
      <p:sp>
        <p:nvSpPr>
          <p:cNvPr id="4" name="Title 20">
            <a:extLst>
              <a:ext uri="{FF2B5EF4-FFF2-40B4-BE49-F238E27FC236}">
                <a16:creationId xmlns:a16="http://schemas.microsoft.com/office/drawing/2014/main" id="{CA52B4CA-9F8E-42FC-A807-FE54C49F2D8A}"/>
              </a:ext>
            </a:extLst>
          </p:cNvPr>
          <p:cNvSpPr txBox="1">
            <a:spLocks/>
          </p:cNvSpPr>
          <p:nvPr/>
        </p:nvSpPr>
        <p:spPr>
          <a:xfrm>
            <a:off x="457200" y="5671447"/>
            <a:ext cx="8220075" cy="99377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sz="3600" dirty="0" smtClean="0">
                <a:latin typeface="+mn-lt"/>
              </a:rPr>
              <a:t>Repeat what you did last week to add a second layer of </a:t>
            </a:r>
            <a:r>
              <a:rPr lang="en-US" sz="3600" dirty="0" err="1" smtClean="0">
                <a:latin typeface="+mn-lt"/>
              </a:rPr>
              <a:t>papier</a:t>
            </a:r>
            <a:r>
              <a:rPr lang="en-US" sz="3600" dirty="0" smtClean="0">
                <a:latin typeface="+mn-lt"/>
              </a:rPr>
              <a:t> </a:t>
            </a:r>
            <a:r>
              <a:rPr lang="en-US" sz="3600" dirty="0" err="1" smtClean="0">
                <a:latin typeface="+mn-lt"/>
              </a:rPr>
              <a:t>mache</a:t>
            </a:r>
            <a:r>
              <a:rPr lang="en-US" sz="3600" dirty="0" smtClean="0">
                <a:latin typeface="+mn-lt"/>
              </a:rPr>
              <a:t> to your bowl to strengthen it.</a:t>
            </a:r>
            <a:endParaRPr lang="en-GB" sz="3600" dirty="0">
              <a:latin typeface="+mn-lt"/>
            </a:endParaRPr>
          </a:p>
          <a:p>
            <a:endParaRPr lang="en-GB" sz="3600" dirty="0">
              <a:latin typeface="+mn-lt"/>
            </a:endParaRPr>
          </a:p>
          <a:p>
            <a:endParaRPr lang="en-GB" sz="3600" dirty="0">
              <a:latin typeface="+mn-lt"/>
            </a:endParaRPr>
          </a:p>
          <a:p>
            <a:endParaRPr lang="en-GB" sz="3600" dirty="0">
              <a:latin typeface="+mn-lt"/>
            </a:endParaRPr>
          </a:p>
          <a:p>
            <a:endParaRPr lang="en-GB" sz="3600" dirty="0">
              <a:latin typeface="+mn-lt"/>
            </a:endParaRPr>
          </a:p>
        </p:txBody>
      </p:sp>
      <p:pic>
        <p:nvPicPr>
          <p:cNvPr id="6" name="Picture 5">
            <a:extLst>
              <a:ext uri="{FF2B5EF4-FFF2-40B4-BE49-F238E27FC236}">
                <a16:creationId xmlns:a16="http://schemas.microsoft.com/office/drawing/2014/main" id="{923E0D3B-1E94-4C5F-A0AD-4177F854384D}"/>
              </a:ext>
            </a:extLst>
          </p:cNvPr>
          <p:cNvPicPr>
            <a:picLocks noChangeAspect="1"/>
          </p:cNvPicPr>
          <p:nvPr/>
        </p:nvPicPr>
        <p:blipFill>
          <a:blip r:embed="rId2"/>
          <a:stretch>
            <a:fillRect/>
          </a:stretch>
        </p:blipFill>
        <p:spPr>
          <a:xfrm>
            <a:off x="1147762" y="1620907"/>
            <a:ext cx="3419475" cy="2476500"/>
          </a:xfrm>
          <a:prstGeom prst="rect">
            <a:avLst/>
          </a:prstGeom>
        </p:spPr>
      </p:pic>
      <p:pic>
        <p:nvPicPr>
          <p:cNvPr id="7" name="Picture 6">
            <a:extLst>
              <a:ext uri="{FF2B5EF4-FFF2-40B4-BE49-F238E27FC236}">
                <a16:creationId xmlns:a16="http://schemas.microsoft.com/office/drawing/2014/main" id="{4F17289F-E060-45D5-AB49-77AA3F8361A8}"/>
              </a:ext>
            </a:extLst>
          </p:cNvPr>
          <p:cNvPicPr>
            <a:picLocks noChangeAspect="1"/>
          </p:cNvPicPr>
          <p:nvPr/>
        </p:nvPicPr>
        <p:blipFill>
          <a:blip r:embed="rId3"/>
          <a:stretch>
            <a:fillRect/>
          </a:stretch>
        </p:blipFill>
        <p:spPr>
          <a:xfrm>
            <a:off x="4892950" y="1628015"/>
            <a:ext cx="2607779" cy="2459235"/>
          </a:xfrm>
          <a:prstGeom prst="rect">
            <a:avLst/>
          </a:prstGeom>
        </p:spPr>
      </p:pic>
    </p:spTree>
    <p:extLst>
      <p:ext uri="{BB962C8B-B14F-4D97-AF65-F5344CB8AC3E}">
        <p14:creationId xmlns:p14="http://schemas.microsoft.com/office/powerpoint/2010/main" val="330335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6D09073-2F1F-43F2-A06E-BFF4195085CC}"/>
              </a:ext>
            </a:extLst>
          </p:cNvPr>
          <p:cNvPicPr>
            <a:picLocks noChangeAspect="1"/>
          </p:cNvPicPr>
          <p:nvPr/>
        </p:nvPicPr>
        <p:blipFill>
          <a:blip r:embed="rId2"/>
          <a:stretch>
            <a:fillRect/>
          </a:stretch>
        </p:blipFill>
        <p:spPr>
          <a:xfrm>
            <a:off x="1766160" y="342415"/>
            <a:ext cx="2527545" cy="1983614"/>
          </a:xfrm>
          <a:prstGeom prst="rect">
            <a:avLst/>
          </a:prstGeom>
        </p:spPr>
      </p:pic>
      <p:pic>
        <p:nvPicPr>
          <p:cNvPr id="3" name="Picture 2">
            <a:extLst>
              <a:ext uri="{FF2B5EF4-FFF2-40B4-BE49-F238E27FC236}">
                <a16:creationId xmlns:a16="http://schemas.microsoft.com/office/drawing/2014/main" id="{E5A89796-6FC1-41B1-85C2-2CA930E6E6E5}"/>
              </a:ext>
            </a:extLst>
          </p:cNvPr>
          <p:cNvPicPr>
            <a:picLocks noChangeAspect="1"/>
          </p:cNvPicPr>
          <p:nvPr/>
        </p:nvPicPr>
        <p:blipFill>
          <a:blip r:embed="rId3"/>
          <a:stretch>
            <a:fillRect/>
          </a:stretch>
        </p:blipFill>
        <p:spPr>
          <a:xfrm>
            <a:off x="4986543" y="384772"/>
            <a:ext cx="2771089" cy="1900385"/>
          </a:xfrm>
          <a:prstGeom prst="rect">
            <a:avLst/>
          </a:prstGeom>
        </p:spPr>
      </p:pic>
      <p:pic>
        <p:nvPicPr>
          <p:cNvPr id="4" name="Picture 3">
            <a:extLst>
              <a:ext uri="{FF2B5EF4-FFF2-40B4-BE49-F238E27FC236}">
                <a16:creationId xmlns:a16="http://schemas.microsoft.com/office/drawing/2014/main" id="{62AD79BC-1DDD-4E2B-BF1D-6EE142146BE9}"/>
              </a:ext>
            </a:extLst>
          </p:cNvPr>
          <p:cNvPicPr>
            <a:picLocks noChangeAspect="1"/>
          </p:cNvPicPr>
          <p:nvPr/>
        </p:nvPicPr>
        <p:blipFill>
          <a:blip r:embed="rId4"/>
          <a:stretch>
            <a:fillRect/>
          </a:stretch>
        </p:blipFill>
        <p:spPr>
          <a:xfrm>
            <a:off x="564767" y="2440940"/>
            <a:ext cx="2402785" cy="2091032"/>
          </a:xfrm>
          <a:prstGeom prst="rect">
            <a:avLst/>
          </a:prstGeom>
        </p:spPr>
      </p:pic>
      <p:pic>
        <p:nvPicPr>
          <p:cNvPr id="5" name="Picture 4">
            <a:extLst>
              <a:ext uri="{FF2B5EF4-FFF2-40B4-BE49-F238E27FC236}">
                <a16:creationId xmlns:a16="http://schemas.microsoft.com/office/drawing/2014/main" id="{E0D06557-19B7-4327-9FAE-E393D40BA8B8}"/>
              </a:ext>
            </a:extLst>
          </p:cNvPr>
          <p:cNvPicPr>
            <a:picLocks noChangeAspect="1"/>
          </p:cNvPicPr>
          <p:nvPr/>
        </p:nvPicPr>
        <p:blipFill>
          <a:blip r:embed="rId5"/>
          <a:stretch>
            <a:fillRect/>
          </a:stretch>
        </p:blipFill>
        <p:spPr>
          <a:xfrm>
            <a:off x="6176448" y="2440940"/>
            <a:ext cx="2402785" cy="1900385"/>
          </a:xfrm>
          <a:prstGeom prst="rect">
            <a:avLst/>
          </a:prstGeom>
        </p:spPr>
      </p:pic>
      <p:pic>
        <p:nvPicPr>
          <p:cNvPr id="6" name="Picture 5">
            <a:extLst>
              <a:ext uri="{FF2B5EF4-FFF2-40B4-BE49-F238E27FC236}">
                <a16:creationId xmlns:a16="http://schemas.microsoft.com/office/drawing/2014/main" id="{E42F2899-CCFE-4B98-8907-B473AF9830A8}"/>
              </a:ext>
            </a:extLst>
          </p:cNvPr>
          <p:cNvPicPr>
            <a:picLocks noChangeAspect="1"/>
          </p:cNvPicPr>
          <p:nvPr/>
        </p:nvPicPr>
        <p:blipFill>
          <a:blip r:embed="rId6"/>
          <a:stretch>
            <a:fillRect/>
          </a:stretch>
        </p:blipFill>
        <p:spPr>
          <a:xfrm>
            <a:off x="3029932" y="4341325"/>
            <a:ext cx="3242779" cy="2040789"/>
          </a:xfrm>
          <a:prstGeom prst="rect">
            <a:avLst/>
          </a:prstGeom>
        </p:spPr>
      </p:pic>
      <p:sp>
        <p:nvSpPr>
          <p:cNvPr id="7" name="TextBox 6">
            <a:extLst>
              <a:ext uri="{FF2B5EF4-FFF2-40B4-BE49-F238E27FC236}">
                <a16:creationId xmlns:a16="http://schemas.microsoft.com/office/drawing/2014/main" id="{24BF9DCA-5CCF-40E4-B25E-1D3C7FF10041}"/>
              </a:ext>
            </a:extLst>
          </p:cNvPr>
          <p:cNvSpPr txBox="1"/>
          <p:nvPr/>
        </p:nvSpPr>
        <p:spPr>
          <a:xfrm>
            <a:off x="3284986" y="3067967"/>
            <a:ext cx="2574028" cy="646331"/>
          </a:xfrm>
          <a:prstGeom prst="rect">
            <a:avLst/>
          </a:prstGeom>
          <a:noFill/>
        </p:spPr>
        <p:txBody>
          <a:bodyPr wrap="square" rtlCol="0">
            <a:spAutoFit/>
          </a:bodyPr>
          <a:lstStyle/>
          <a:p>
            <a:r>
              <a:rPr lang="en-GB" dirty="0"/>
              <a:t>A Bowl made from </a:t>
            </a:r>
            <a:r>
              <a:rPr lang="en-GB" dirty="0" smtClean="0"/>
              <a:t>Modroc/</a:t>
            </a:r>
            <a:r>
              <a:rPr lang="en-US" dirty="0">
                <a:solidFill>
                  <a:schemeClr val="tx2"/>
                </a:solidFill>
                <a:latin typeface="Helvetica" panose="020B0604020202020204" pitchFamily="34" charset="0"/>
              </a:rPr>
              <a:t> Paper </a:t>
            </a:r>
            <a:r>
              <a:rPr lang="en-US" dirty="0" err="1">
                <a:solidFill>
                  <a:schemeClr val="tx2"/>
                </a:solidFill>
                <a:latin typeface="Helvetica" panose="020B0604020202020204" pitchFamily="34" charset="0"/>
              </a:rPr>
              <a:t>mâché</a:t>
            </a:r>
            <a:r>
              <a:rPr lang="en-US" dirty="0">
                <a:solidFill>
                  <a:schemeClr val="tx2"/>
                </a:solidFill>
                <a:latin typeface="Helvetica" panose="020B0604020202020204" pitchFamily="34" charset="0"/>
              </a:rPr>
              <a:t> </a:t>
            </a:r>
            <a:endParaRPr lang="en-GB" dirty="0"/>
          </a:p>
        </p:txBody>
      </p:sp>
    </p:spTree>
    <p:extLst>
      <p:ext uri="{BB962C8B-B14F-4D97-AF65-F5344CB8AC3E}">
        <p14:creationId xmlns:p14="http://schemas.microsoft.com/office/powerpoint/2010/main" val="31557128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FC1E08-8E17-4593-AD19-60AA572DE4EA}"/>
              </a:ext>
            </a:extLst>
          </p:cNvPr>
          <p:cNvSpPr/>
          <p:nvPr/>
        </p:nvSpPr>
        <p:spPr>
          <a:xfrm>
            <a:off x="1668324" y="3082434"/>
            <a:ext cx="5797826" cy="2540567"/>
          </a:xfrm>
          <a:prstGeom prst="rect">
            <a:avLst/>
          </a:prstGeom>
        </p:spPr>
        <p:txBody>
          <a:bodyPr wrap="square">
            <a:spAutoFit/>
          </a:bodyPr>
          <a:lstStyle/>
          <a:p>
            <a:pPr algn="ctr">
              <a:lnSpc>
                <a:spcPct val="107000"/>
              </a:lnSpc>
              <a:spcAft>
                <a:spcPts val="800"/>
              </a:spcAft>
            </a:pPr>
            <a:r>
              <a:rPr lang="en-GB" dirty="0" smtClean="0">
                <a:latin typeface="Comic Sans MS" panose="030F0702030302020204" pitchFamily="66" charset="0"/>
                <a:ea typeface="Calibri" panose="020F0502020204030204" pitchFamily="34" charset="0"/>
                <a:cs typeface="Times New Roman" panose="02020603050405020304" pitchFamily="18" charset="0"/>
              </a:rPr>
              <a:t>Adding a stand to your bowl</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dirty="0">
                <a:latin typeface="Comic Sans MS" panose="030F0702030302020204" pitchFamily="66" charset="0"/>
                <a:ea typeface="Calibri" panose="020F0502020204030204" pitchFamily="34" charset="0"/>
                <a:cs typeface="Times New Roman" panose="02020603050405020304" pitchFamily="18" charset="0"/>
              </a:rPr>
              <a:t>Watch</a:t>
            </a:r>
            <a:r>
              <a:rPr lang="en-GB" sz="2800" dirty="0" smtClean="0">
                <a:latin typeface="Comic Sans MS" panose="030F0702030302020204" pitchFamily="66" charset="0"/>
                <a:ea typeface="Calibri" panose="020F0502020204030204" pitchFamily="34" charset="0"/>
                <a:cs typeface="Times New Roman" panose="02020603050405020304" pitchFamily="18" charset="0"/>
              </a:rPr>
              <a:t>:</a:t>
            </a:r>
          </a:p>
          <a:p>
            <a:pPr algn="ctr">
              <a:lnSpc>
                <a:spcPct val="107000"/>
              </a:lnSpc>
              <a:spcAft>
                <a:spcPts val="800"/>
              </a:spcAft>
            </a:pPr>
            <a:r>
              <a:rPr lang="en-GB" sz="2800" dirty="0">
                <a:latin typeface="Comic Sans MS" panose="030F0702030302020204" pitchFamily="66" charset="0"/>
                <a:ea typeface="Calibri" panose="020F0502020204030204" pitchFamily="34" charset="0"/>
                <a:cs typeface="Times New Roman" panose="02020603050405020304" pitchFamily="18" charset="0"/>
                <a:hlinkClick r:id="rId2"/>
              </a:rPr>
              <a:t>https://www.youtube.com/watch?app=desktop&amp;v=-</a:t>
            </a:r>
            <a:r>
              <a:rPr lang="en-GB" sz="2800" dirty="0" smtClean="0">
                <a:latin typeface="Comic Sans MS" panose="030F0702030302020204" pitchFamily="66" charset="0"/>
                <a:ea typeface="Calibri" panose="020F0502020204030204" pitchFamily="34" charset="0"/>
                <a:cs typeface="Times New Roman" panose="02020603050405020304" pitchFamily="18" charset="0"/>
                <a:hlinkClick r:id="rId2"/>
              </a:rPr>
              <a:t>k0ybjbtoHc</a:t>
            </a:r>
            <a:endParaRPr lang="en-GB" sz="2800" dirty="0" smtClean="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8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3" name="Title 20">
            <a:extLst>
              <a:ext uri="{FF2B5EF4-FFF2-40B4-BE49-F238E27FC236}">
                <a16:creationId xmlns:a16="http://schemas.microsoft.com/office/drawing/2014/main" id="{ED5B2EFB-68EF-4EF9-993F-92EF6E2C336F}"/>
              </a:ext>
            </a:extLst>
          </p:cNvPr>
          <p:cNvSpPr txBox="1">
            <a:spLocks/>
          </p:cNvSpPr>
          <p:nvPr/>
        </p:nvSpPr>
        <p:spPr>
          <a:xfrm>
            <a:off x="457200" y="479425"/>
            <a:ext cx="8220075" cy="99377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3600" dirty="0">
                <a:latin typeface="+mn-lt"/>
              </a:rPr>
              <a:t>Mod </a:t>
            </a:r>
            <a:r>
              <a:rPr lang="en-GB" sz="3600" dirty="0" smtClean="0">
                <a:latin typeface="+mn-lt"/>
              </a:rPr>
              <a:t>Roc/</a:t>
            </a:r>
            <a:r>
              <a:rPr lang="en-US" sz="3600" dirty="0">
                <a:solidFill>
                  <a:schemeClr val="tx2"/>
                </a:solidFill>
                <a:latin typeface="Helvetica" panose="020B0604020202020204" pitchFamily="34" charset="0"/>
              </a:rPr>
              <a:t> Paper </a:t>
            </a:r>
            <a:r>
              <a:rPr lang="en-US" sz="3600" dirty="0" err="1">
                <a:solidFill>
                  <a:schemeClr val="tx2"/>
                </a:solidFill>
                <a:latin typeface="Helvetica" panose="020B0604020202020204" pitchFamily="34" charset="0"/>
              </a:rPr>
              <a:t>mâché</a:t>
            </a:r>
            <a:r>
              <a:rPr lang="en-US" sz="3600" dirty="0">
                <a:solidFill>
                  <a:schemeClr val="tx2"/>
                </a:solidFill>
                <a:latin typeface="Helvetica" panose="020B0604020202020204" pitchFamily="34" charset="0"/>
              </a:rPr>
              <a:t> </a:t>
            </a:r>
            <a:endParaRPr lang="en-GB" sz="3600" dirty="0">
              <a:solidFill>
                <a:schemeClr val="tx2"/>
              </a:solidFill>
              <a:latin typeface="+mn-lt"/>
            </a:endParaRPr>
          </a:p>
        </p:txBody>
      </p:sp>
      <p:sp>
        <p:nvSpPr>
          <p:cNvPr id="4" name="Rectangle 3"/>
          <p:cNvSpPr/>
          <p:nvPr/>
        </p:nvSpPr>
        <p:spPr>
          <a:xfrm>
            <a:off x="894397" y="1540795"/>
            <a:ext cx="7345680" cy="923330"/>
          </a:xfrm>
          <a:prstGeom prst="rect">
            <a:avLst/>
          </a:prstGeom>
        </p:spPr>
        <p:txBody>
          <a:bodyPr wrap="square">
            <a:spAutoFit/>
          </a:bodyPr>
          <a:lstStyle/>
          <a:p>
            <a:r>
              <a:rPr lang="en-GB" dirty="0"/>
              <a:t>Your bowl is going to need a stand.</a:t>
            </a:r>
          </a:p>
          <a:p>
            <a:r>
              <a:rPr lang="en-GB" dirty="0"/>
              <a:t>Carefully coil the Modroc and build a stand so that your bowl stands upright. </a:t>
            </a:r>
          </a:p>
        </p:txBody>
      </p:sp>
    </p:spTree>
    <p:extLst>
      <p:ext uri="{BB962C8B-B14F-4D97-AF65-F5344CB8AC3E}">
        <p14:creationId xmlns:p14="http://schemas.microsoft.com/office/powerpoint/2010/main" val="8503227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2CDCB56-82C4-446B-A299-8A59EB143C83}"/>
              </a:ext>
            </a:extLst>
          </p:cNvPr>
          <p:cNvPicPr>
            <a:picLocks noChangeAspect="1"/>
          </p:cNvPicPr>
          <p:nvPr/>
        </p:nvPicPr>
        <p:blipFill>
          <a:blip r:embed="rId2"/>
          <a:stretch>
            <a:fillRect/>
          </a:stretch>
        </p:blipFill>
        <p:spPr>
          <a:xfrm>
            <a:off x="5172382" y="2168440"/>
            <a:ext cx="2766805" cy="2609202"/>
          </a:xfrm>
          <a:prstGeom prst="rect">
            <a:avLst/>
          </a:prstGeom>
        </p:spPr>
      </p:pic>
      <p:sp>
        <p:nvSpPr>
          <p:cNvPr id="3" name="Title 20">
            <a:extLst>
              <a:ext uri="{FF2B5EF4-FFF2-40B4-BE49-F238E27FC236}">
                <a16:creationId xmlns:a16="http://schemas.microsoft.com/office/drawing/2014/main" id="{04380F80-4FA5-4388-946C-0ADCE7A80CD3}"/>
              </a:ext>
            </a:extLst>
          </p:cNvPr>
          <p:cNvSpPr txBox="1">
            <a:spLocks/>
          </p:cNvSpPr>
          <p:nvPr/>
        </p:nvSpPr>
        <p:spPr>
          <a:xfrm>
            <a:off x="457200" y="479425"/>
            <a:ext cx="8220075" cy="99377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3600" dirty="0">
                <a:latin typeface="+mn-lt"/>
              </a:rPr>
              <a:t>Mod </a:t>
            </a:r>
            <a:r>
              <a:rPr lang="en-GB" sz="3600" dirty="0" smtClean="0">
                <a:latin typeface="+mn-lt"/>
              </a:rPr>
              <a:t>Roc/</a:t>
            </a:r>
            <a:r>
              <a:rPr lang="en-US" sz="3600" dirty="0">
                <a:solidFill>
                  <a:schemeClr val="tx2"/>
                </a:solidFill>
                <a:latin typeface="Helvetica" panose="020B0604020202020204" pitchFamily="34" charset="0"/>
              </a:rPr>
              <a:t> Paper </a:t>
            </a:r>
            <a:r>
              <a:rPr lang="en-US" sz="3600" dirty="0" err="1">
                <a:solidFill>
                  <a:schemeClr val="tx2"/>
                </a:solidFill>
                <a:latin typeface="Helvetica" panose="020B0604020202020204" pitchFamily="34" charset="0"/>
              </a:rPr>
              <a:t>mâché</a:t>
            </a:r>
            <a:r>
              <a:rPr lang="en-US" sz="3600" dirty="0">
                <a:solidFill>
                  <a:schemeClr val="tx2"/>
                </a:solidFill>
                <a:latin typeface="Helvetica" panose="020B0604020202020204" pitchFamily="34" charset="0"/>
              </a:rPr>
              <a:t> </a:t>
            </a:r>
            <a:endParaRPr lang="en-GB" sz="3600" dirty="0">
              <a:solidFill>
                <a:schemeClr val="tx2"/>
              </a:solidFill>
              <a:latin typeface="+mn-lt"/>
            </a:endParaRPr>
          </a:p>
        </p:txBody>
      </p:sp>
      <p:sp>
        <p:nvSpPr>
          <p:cNvPr id="4" name="Title 20">
            <a:extLst>
              <a:ext uri="{FF2B5EF4-FFF2-40B4-BE49-F238E27FC236}">
                <a16:creationId xmlns:a16="http://schemas.microsoft.com/office/drawing/2014/main" id="{AB0054E5-E43F-45DC-951D-30021499730B}"/>
              </a:ext>
            </a:extLst>
          </p:cNvPr>
          <p:cNvSpPr txBox="1">
            <a:spLocks/>
          </p:cNvSpPr>
          <p:nvPr/>
        </p:nvSpPr>
        <p:spPr>
          <a:xfrm>
            <a:off x="-1086111" y="2479266"/>
            <a:ext cx="8220075" cy="99377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2800" dirty="0">
              <a:latin typeface="+mn-lt"/>
            </a:endParaRPr>
          </a:p>
          <a:p>
            <a:endParaRPr lang="en-GB" sz="2800" dirty="0">
              <a:latin typeface="+mn-lt"/>
            </a:endParaRPr>
          </a:p>
          <a:p>
            <a:r>
              <a:rPr lang="en-GB" sz="2800" dirty="0">
                <a:latin typeface="+mn-lt"/>
              </a:rPr>
              <a:t>If you have time,</a:t>
            </a:r>
          </a:p>
          <a:p>
            <a:r>
              <a:rPr lang="en-GB" sz="2800" dirty="0">
                <a:latin typeface="+mn-lt"/>
              </a:rPr>
              <a:t>you may want to add </a:t>
            </a:r>
          </a:p>
          <a:p>
            <a:r>
              <a:rPr lang="en-GB" sz="2800" dirty="0">
                <a:latin typeface="+mn-lt"/>
              </a:rPr>
              <a:t>features to your </a:t>
            </a:r>
          </a:p>
          <a:p>
            <a:r>
              <a:rPr lang="en-GB" sz="2800" dirty="0">
                <a:latin typeface="+mn-lt"/>
              </a:rPr>
              <a:t>Bowl such as swirls </a:t>
            </a:r>
          </a:p>
          <a:p>
            <a:r>
              <a:rPr lang="en-GB" sz="2800" dirty="0">
                <a:latin typeface="+mn-lt"/>
              </a:rPr>
              <a:t>and patterns.</a:t>
            </a:r>
          </a:p>
        </p:txBody>
      </p:sp>
    </p:spTree>
    <p:extLst>
      <p:ext uri="{BB962C8B-B14F-4D97-AF65-F5344CB8AC3E}">
        <p14:creationId xmlns:p14="http://schemas.microsoft.com/office/powerpoint/2010/main" val="3092657820"/>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3A0856184BFD4489A0A339298D3E9C6" ma:contentTypeVersion="10" ma:contentTypeDescription="Create a new document." ma:contentTypeScope="" ma:versionID="38078bae32ce2c502353ddd6085d4949">
  <xsd:schema xmlns:xsd="http://www.w3.org/2001/XMLSchema" xmlns:xs="http://www.w3.org/2001/XMLSchema" xmlns:p="http://schemas.microsoft.com/office/2006/metadata/properties" xmlns:ns2="309d9867-99f5-4561-aefc-550f5b2269e7" targetNamespace="http://schemas.microsoft.com/office/2006/metadata/properties" ma:root="true" ma:fieldsID="6adb33fdc11ea4a863fdfe8c663f0088" ns2:_="">
    <xsd:import namespace="309d9867-99f5-4561-aefc-550f5b2269e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9d9867-99f5-4561-aefc-550f5b2269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DEFF2EA-0E18-490E-A984-B86B2DAB6651}">
  <ds:schemaRefs>
    <ds:schemaRef ds:uri="http://schemas.microsoft.com/sharepoint/v3/contenttype/forms"/>
  </ds:schemaRefs>
</ds:datastoreItem>
</file>

<file path=customXml/itemProps2.xml><?xml version="1.0" encoding="utf-8"?>
<ds:datastoreItem xmlns:ds="http://schemas.openxmlformats.org/officeDocument/2006/customXml" ds:itemID="{860F6978-4B23-4D1B-BFD9-291FFCD38C8F}">
  <ds:schemaRefs>
    <ds:schemaRef ds:uri="http://www.w3.org/XML/1998/namespace"/>
    <ds:schemaRef ds:uri="http://schemas.openxmlformats.org/package/2006/metadata/core-properties"/>
    <ds:schemaRef ds:uri="http://purl.org/dc/elements/1.1/"/>
    <ds:schemaRef ds:uri="309d9867-99f5-4561-aefc-550f5b2269e7"/>
    <ds:schemaRef ds:uri="http://purl.org/dc/terms/"/>
    <ds:schemaRef ds:uri="http://schemas.microsoft.com/office/2006/documentManagement/types"/>
    <ds:schemaRef ds:uri="http://schemas.microsoft.com/office/infopath/2007/PartnerControl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AB3CFE0E-A058-42A4-A36A-AC9736D694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9d9867-99f5-4561-aefc-550f5b2269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 Template</Template>
  <TotalTime>322</TotalTime>
  <Words>256</Words>
  <Application>Microsoft Office PowerPoint</Application>
  <PresentationFormat>On-screen Show (4:3)</PresentationFormat>
  <Paragraphs>38</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Twinkl</vt:lpstr>
      <vt:lpstr>Helvetica</vt:lpstr>
      <vt:lpstr>Calibri</vt:lpstr>
      <vt:lpstr>Arial</vt:lpstr>
      <vt:lpstr>Comic Sans MS</vt:lpstr>
      <vt:lpstr>Times New Roman</vt:lpstr>
      <vt:lpstr>Office Theme</vt:lpstr>
      <vt:lpstr>PowerPoint Presentation</vt:lpstr>
      <vt:lpstr>PowerPoint Presentation</vt:lpstr>
      <vt:lpstr>Paper mâché </vt:lpstr>
      <vt:lpstr>Mod Roc/Paper mâché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Simone Wouters</dc:creator>
  <cp:lastModifiedBy>Namur Claire</cp:lastModifiedBy>
  <cp:revision>29</cp:revision>
  <dcterms:created xsi:type="dcterms:W3CDTF">2020-05-29T10:34:17Z</dcterms:created>
  <dcterms:modified xsi:type="dcterms:W3CDTF">2021-01-05T12:17:19Z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0x01010033A0856184BFD4489A0A339298D3E9C6</vt:lpwstr>
  </property>
</Properties>
</file>