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2"/>
  </p:notesMasterIdLst>
  <p:handoutMasterIdLst>
    <p:handoutMasterId r:id="rId13"/>
  </p:handoutMasterIdLst>
  <p:sldIdLst>
    <p:sldId id="258" r:id="rId5"/>
    <p:sldId id="293" r:id="rId6"/>
    <p:sldId id="294" r:id="rId7"/>
    <p:sldId id="295" r:id="rId8"/>
    <p:sldId id="296" r:id="rId9"/>
    <p:sldId id="292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" panose="020B0604020202020204" charset="0"/>
      <p:regular r:id="rId18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ennett, Riley" initials="BR" lastIdx="1" clrIdx="0">
    <p:extLst>
      <p:ext uri="{19B8F6BF-5375-455C-9EA6-DF929625EA0E}">
        <p15:presenceInfo xmlns:p15="http://schemas.microsoft.com/office/powerpoint/2012/main" userId="S::b7023203@hallam.shu.ac.uk::5e2a8c66-bf2f-479f-b1f3-c807e85441d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EF9"/>
    <a:srgbClr val="F9B000"/>
    <a:srgbClr val="8C368C"/>
    <a:srgbClr val="D81C33"/>
    <a:srgbClr val="FFD3D3"/>
    <a:srgbClr val="009640"/>
    <a:srgbClr val="25B7BC"/>
    <a:srgbClr val="C3AE55"/>
    <a:srgbClr val="ECD56B"/>
    <a:srgbClr val="8ACB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244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134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customXml" Target="../customXml/item2.xml"/><Relationship Id="rId16" Type="http://schemas.openxmlformats.org/officeDocument/2006/relationships/font" Target="fonts/font3.fntdata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font" Target="fonts/font2.fntdata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font" Target="fonts/font6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1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>
        <p:fade/>
      </p:transition>
    </mc:Choice>
    <mc:Fallback xmlns="">
      <p:transition advClick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1856A38-788A-4228-8EF9-83289316C029}"/>
              </a:ext>
            </a:extLst>
          </p:cNvPr>
          <p:cNvSpPr/>
          <p:nvPr userDrawn="1"/>
        </p:nvSpPr>
        <p:spPr>
          <a:xfrm>
            <a:off x="2177935" y="6396038"/>
            <a:ext cx="5104014" cy="4619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1158EBB-F286-496A-A781-FB591EBC065E}"/>
              </a:ext>
            </a:extLst>
          </p:cNvPr>
          <p:cNvSpPr/>
          <p:nvPr userDrawn="1"/>
        </p:nvSpPr>
        <p:spPr>
          <a:xfrm>
            <a:off x="2629593" y="0"/>
            <a:ext cx="5104014" cy="4381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>
        <p:fade/>
      </p:transition>
    </mc:Choice>
    <mc:Fallback xmlns="">
      <p:transition advClick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AB46C69-4CB8-40B6-9E4D-3CBA86CA9C20}"/>
              </a:ext>
            </a:extLst>
          </p:cNvPr>
          <p:cNvSpPr/>
          <p:nvPr userDrawn="1"/>
        </p:nvSpPr>
        <p:spPr>
          <a:xfrm>
            <a:off x="4779818" y="0"/>
            <a:ext cx="2776451" cy="438151"/>
          </a:xfrm>
          <a:prstGeom prst="rect">
            <a:avLst/>
          </a:prstGeom>
          <a:solidFill>
            <a:srgbClr val="FFF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2E43F0A-D808-4C42-AB18-4006DFC229FD}"/>
              </a:ext>
            </a:extLst>
          </p:cNvPr>
          <p:cNvSpPr/>
          <p:nvPr userDrawn="1"/>
        </p:nvSpPr>
        <p:spPr>
          <a:xfrm>
            <a:off x="2003367" y="6410240"/>
            <a:ext cx="4197928" cy="447760"/>
          </a:xfrm>
          <a:prstGeom prst="rect">
            <a:avLst/>
          </a:prstGeom>
          <a:solidFill>
            <a:srgbClr val="FFF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>
        <p:fade/>
      </p:transition>
    </mc:Choice>
    <mc:Fallback xmlns="">
      <p:transition advClick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>
        <p:fade/>
      </p:transition>
    </mc:Choice>
    <mc:Fallback xmlns="">
      <p:transition advClick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>
        <p:fade/>
      </p:transition>
    </mc:Choice>
    <mc:Fallback xmlns="">
      <p:transition advClick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p14:dur="300" advClick="0">
        <p:fade/>
      </p:transition>
    </mc:Choice>
    <mc:Fallback xmlns="">
      <p:transition advClick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12" Type="http://schemas.openxmlformats.org/officeDocument/2006/relationships/slide" Target="slide5.xml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11" Type="http://schemas.openxmlformats.org/officeDocument/2006/relationships/slide" Target="slide3.xml"/><Relationship Id="rId5" Type="http://schemas.openxmlformats.org/officeDocument/2006/relationships/image" Target="../media/image7.png"/><Relationship Id="rId10" Type="http://schemas.openxmlformats.org/officeDocument/2006/relationships/slide" Target="slide4.xml"/><Relationship Id="rId4" Type="http://schemas.microsoft.com/office/2007/relationships/hdphoto" Target="../media/hdphoto1.wdp"/><Relationship Id="rId9" Type="http://schemas.openxmlformats.org/officeDocument/2006/relationships/slide" Target="slide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1.png"/><Relationship Id="rId7" Type="http://schemas.openxmlformats.org/officeDocument/2006/relationships/image" Target="../media/image9.png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11" Type="http://schemas.openxmlformats.org/officeDocument/2006/relationships/slide" Target="slide5.xml"/><Relationship Id="rId5" Type="http://schemas.microsoft.com/office/2007/relationships/hdphoto" Target="../media/hdphoto2.wdp"/><Relationship Id="rId10" Type="http://schemas.openxmlformats.org/officeDocument/2006/relationships/slide" Target="slide4.xml"/><Relationship Id="rId4" Type="http://schemas.openxmlformats.org/officeDocument/2006/relationships/image" Target="../media/image12.png"/><Relationship Id="rId9" Type="http://schemas.openxmlformats.org/officeDocument/2006/relationships/slide" Target="slide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" Target="slide5.xml"/><Relationship Id="rId7" Type="http://schemas.microsoft.com/office/2007/relationships/hdphoto" Target="../media/hdphoto3.wdp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11" Type="http://schemas.openxmlformats.org/officeDocument/2006/relationships/slide" Target="slide3.xml"/><Relationship Id="rId5" Type="http://schemas.openxmlformats.org/officeDocument/2006/relationships/image" Target="../media/image7.png"/><Relationship Id="rId10" Type="http://schemas.openxmlformats.org/officeDocument/2006/relationships/slide" Target="slide6.xml"/><Relationship Id="rId4" Type="http://schemas.openxmlformats.org/officeDocument/2006/relationships/image" Target="../media/image11.png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BG"/>
          <p:cNvGrpSpPr/>
          <p:nvPr/>
        </p:nvGrpSpPr>
        <p:grpSpPr>
          <a:xfrm>
            <a:off x="543750" y="838999"/>
            <a:ext cx="8056493" cy="5534505"/>
            <a:chOff x="543750" y="838999"/>
            <a:chExt cx="8056493" cy="5534505"/>
          </a:xfrm>
        </p:grpSpPr>
        <p:grpSp>
          <p:nvGrpSpPr>
            <p:cNvPr id="23" name="Group 22"/>
            <p:cNvGrpSpPr/>
            <p:nvPr/>
          </p:nvGrpSpPr>
          <p:grpSpPr>
            <a:xfrm>
              <a:off x="543753" y="838999"/>
              <a:ext cx="8056489" cy="5008128"/>
              <a:chOff x="543751" y="838999"/>
              <a:chExt cx="8056491" cy="5008128"/>
            </a:xfrm>
            <a:solidFill>
              <a:srgbClr val="F5E9B0"/>
            </a:solidFill>
          </p:grpSpPr>
          <p:sp>
            <p:nvSpPr>
              <p:cNvPr id="24" name="Rectangle 23"/>
              <p:cNvSpPr/>
              <p:nvPr/>
            </p:nvSpPr>
            <p:spPr>
              <a:xfrm>
                <a:off x="543753" y="838999"/>
                <a:ext cx="8056489" cy="5008128"/>
              </a:xfrm>
              <a:prstGeom prst="rect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25" name="Group 24"/>
              <p:cNvGrpSpPr/>
              <p:nvPr/>
            </p:nvGrpSpPr>
            <p:grpSpPr>
              <a:xfrm>
                <a:off x="543751" y="1253999"/>
                <a:ext cx="1522268" cy="765045"/>
                <a:chOff x="543751" y="1469990"/>
                <a:chExt cx="1043302" cy="524332"/>
              </a:xfrm>
              <a:grpFill/>
            </p:grpSpPr>
            <p:sp>
              <p:nvSpPr>
                <p:cNvPr id="26" name="Right Triangle 25"/>
                <p:cNvSpPr/>
                <p:nvPr/>
              </p:nvSpPr>
              <p:spPr>
                <a:xfrm rot="5400000">
                  <a:off x="543751" y="1469990"/>
                  <a:ext cx="521651" cy="521651"/>
                </a:xfrm>
                <a:prstGeom prst="rtTriangle">
                  <a:avLst/>
                </a:prstGeom>
                <a:solidFill>
                  <a:srgbClr val="8ACB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" name="Right Triangle 26"/>
                <p:cNvSpPr/>
                <p:nvPr/>
              </p:nvSpPr>
              <p:spPr>
                <a:xfrm rot="16200000">
                  <a:off x="543751" y="1469990"/>
                  <a:ext cx="521651" cy="521651"/>
                </a:xfrm>
                <a:prstGeom prst="rtTriangle">
                  <a:avLst/>
                </a:prstGeom>
                <a:solidFill>
                  <a:srgbClr val="8ACBC0">
                    <a:alpha val="47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8" name="Right Triangle 27"/>
                <p:cNvSpPr/>
                <p:nvPr/>
              </p:nvSpPr>
              <p:spPr>
                <a:xfrm rot="5400000">
                  <a:off x="1065402" y="1472671"/>
                  <a:ext cx="521651" cy="521651"/>
                </a:xfrm>
                <a:prstGeom prst="rtTriangle">
                  <a:avLst/>
                </a:prstGeom>
                <a:solidFill>
                  <a:srgbClr val="8ACBC0">
                    <a:alpha val="21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sp>
          <p:nvSpPr>
            <p:cNvPr id="12" name="Right Triangle 11"/>
            <p:cNvSpPr/>
            <p:nvPr/>
          </p:nvSpPr>
          <p:spPr>
            <a:xfrm>
              <a:off x="543752" y="4752882"/>
              <a:ext cx="891497" cy="891497"/>
            </a:xfrm>
            <a:prstGeom prst="rtTriangle">
              <a:avLst/>
            </a:prstGeom>
            <a:solidFill>
              <a:srgbClr val="8ACBC0">
                <a:alpha val="4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Right Triangle 34"/>
            <p:cNvSpPr/>
            <p:nvPr/>
          </p:nvSpPr>
          <p:spPr>
            <a:xfrm rot="10800000">
              <a:off x="543750" y="4669989"/>
              <a:ext cx="528641" cy="528641"/>
            </a:xfrm>
            <a:prstGeom prst="rtTriangle">
              <a:avLst/>
            </a:prstGeom>
            <a:solidFill>
              <a:srgbClr val="8ACBC0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Freeform 57"/>
            <p:cNvSpPr/>
            <p:nvPr/>
          </p:nvSpPr>
          <p:spPr>
            <a:xfrm>
              <a:off x="543754" y="5648290"/>
              <a:ext cx="8056489" cy="725214"/>
            </a:xfrm>
            <a:custGeom>
              <a:avLst/>
              <a:gdLst>
                <a:gd name="connsiteX0" fmla="*/ 0 w 8177860"/>
                <a:gd name="connsiteY0" fmla="*/ 0 h 725214"/>
                <a:gd name="connsiteX1" fmla="*/ 120871 w 8177860"/>
                <a:gd name="connsiteY1" fmla="*/ 0 h 725214"/>
                <a:gd name="connsiteX2" fmla="*/ 8056989 w 8177860"/>
                <a:gd name="connsiteY2" fmla="*/ 0 h 725214"/>
                <a:gd name="connsiteX3" fmla="*/ 8177860 w 8177860"/>
                <a:gd name="connsiteY3" fmla="*/ 0 h 725214"/>
                <a:gd name="connsiteX4" fmla="*/ 8177860 w 8177860"/>
                <a:gd name="connsiteY4" fmla="*/ 120871 h 725214"/>
                <a:gd name="connsiteX5" fmla="*/ 8177860 w 8177860"/>
                <a:gd name="connsiteY5" fmla="*/ 198317 h 725214"/>
                <a:gd name="connsiteX6" fmla="*/ 8177860 w 8177860"/>
                <a:gd name="connsiteY6" fmla="*/ 604343 h 725214"/>
                <a:gd name="connsiteX7" fmla="*/ 8056989 w 8177860"/>
                <a:gd name="connsiteY7" fmla="*/ 725214 h 725214"/>
                <a:gd name="connsiteX8" fmla="*/ 120871 w 8177860"/>
                <a:gd name="connsiteY8" fmla="*/ 725214 h 725214"/>
                <a:gd name="connsiteX9" fmla="*/ 0 w 8177860"/>
                <a:gd name="connsiteY9" fmla="*/ 604343 h 725214"/>
                <a:gd name="connsiteX10" fmla="*/ 0 w 8177860"/>
                <a:gd name="connsiteY10" fmla="*/ 198317 h 725214"/>
                <a:gd name="connsiteX11" fmla="*/ 0 w 8177860"/>
                <a:gd name="connsiteY11" fmla="*/ 120871 h 7252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177860" h="725214">
                  <a:moveTo>
                    <a:pt x="0" y="0"/>
                  </a:moveTo>
                  <a:lnTo>
                    <a:pt x="120871" y="0"/>
                  </a:lnTo>
                  <a:lnTo>
                    <a:pt x="8056989" y="0"/>
                  </a:lnTo>
                  <a:lnTo>
                    <a:pt x="8177860" y="0"/>
                  </a:lnTo>
                  <a:lnTo>
                    <a:pt x="8177860" y="120871"/>
                  </a:lnTo>
                  <a:lnTo>
                    <a:pt x="8177860" y="198317"/>
                  </a:lnTo>
                  <a:lnTo>
                    <a:pt x="8177860" y="604343"/>
                  </a:lnTo>
                  <a:cubicBezTo>
                    <a:pt x="8177860" y="671098"/>
                    <a:pt x="8123744" y="725214"/>
                    <a:pt x="8056989" y="725214"/>
                  </a:cubicBezTo>
                  <a:lnTo>
                    <a:pt x="120871" y="725214"/>
                  </a:lnTo>
                  <a:cubicBezTo>
                    <a:pt x="54116" y="725214"/>
                    <a:pt x="0" y="671098"/>
                    <a:pt x="0" y="604343"/>
                  </a:cubicBezTo>
                  <a:lnTo>
                    <a:pt x="0" y="198317"/>
                  </a:lnTo>
                  <a:lnTo>
                    <a:pt x="0" y="120871"/>
                  </a:lnTo>
                  <a:close/>
                </a:path>
              </a:pathLst>
            </a:cu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1" name="SAMPLE"/>
          <p:cNvSpPr/>
          <p:nvPr/>
        </p:nvSpPr>
        <p:spPr>
          <a:xfrm>
            <a:off x="618521" y="1586330"/>
            <a:ext cx="7896955" cy="2718401"/>
          </a:xfrm>
          <a:prstGeom prst="roundRect">
            <a:avLst>
              <a:gd name="adj" fmla="val 7540"/>
            </a:avLst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DUMMY"/>
          <p:cNvSpPr/>
          <p:nvPr/>
        </p:nvSpPr>
        <p:spPr>
          <a:xfrm>
            <a:off x="1471419" y="1179683"/>
            <a:ext cx="78602" cy="46665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3" name="TITLE"/>
          <p:cNvGrpSpPr/>
          <p:nvPr/>
        </p:nvGrpSpPr>
        <p:grpSpPr>
          <a:xfrm>
            <a:off x="543755" y="478894"/>
            <a:ext cx="8056489" cy="994306"/>
            <a:chOff x="543755" y="478894"/>
            <a:chExt cx="8056489" cy="994306"/>
          </a:xfrm>
        </p:grpSpPr>
        <p:sp>
          <p:nvSpPr>
            <p:cNvPr id="55" name="TITLE"/>
            <p:cNvSpPr/>
            <p:nvPr/>
          </p:nvSpPr>
          <p:spPr>
            <a:xfrm>
              <a:off x="543755" y="478894"/>
              <a:ext cx="8056489" cy="994306"/>
            </a:xfrm>
            <a:custGeom>
              <a:avLst/>
              <a:gdLst>
                <a:gd name="connsiteX0" fmla="*/ 95861 w 8056489"/>
                <a:gd name="connsiteY0" fmla="*/ 0 h 994306"/>
                <a:gd name="connsiteX1" fmla="*/ 7960628 w 8056489"/>
                <a:gd name="connsiteY1" fmla="*/ 0 h 994306"/>
                <a:gd name="connsiteX2" fmla="*/ 8056489 w 8056489"/>
                <a:gd name="connsiteY2" fmla="*/ 95861 h 994306"/>
                <a:gd name="connsiteX3" fmla="*/ 8056489 w 8056489"/>
                <a:gd name="connsiteY3" fmla="*/ 822899 h 994306"/>
                <a:gd name="connsiteX4" fmla="*/ 8056489 w 8056489"/>
                <a:gd name="connsiteY4" fmla="*/ 898445 h 994306"/>
                <a:gd name="connsiteX5" fmla="*/ 8056489 w 8056489"/>
                <a:gd name="connsiteY5" fmla="*/ 994306 h 994306"/>
                <a:gd name="connsiteX6" fmla="*/ 7960628 w 8056489"/>
                <a:gd name="connsiteY6" fmla="*/ 994306 h 994306"/>
                <a:gd name="connsiteX7" fmla="*/ 95861 w 8056489"/>
                <a:gd name="connsiteY7" fmla="*/ 994306 h 994306"/>
                <a:gd name="connsiteX8" fmla="*/ 4272 w 8056489"/>
                <a:gd name="connsiteY8" fmla="*/ 994306 h 994306"/>
                <a:gd name="connsiteX9" fmla="*/ 4272 w 8056489"/>
                <a:gd name="connsiteY9" fmla="*/ 919605 h 994306"/>
                <a:gd name="connsiteX10" fmla="*/ 0 w 8056489"/>
                <a:gd name="connsiteY10" fmla="*/ 898445 h 994306"/>
                <a:gd name="connsiteX11" fmla="*/ 0 w 8056489"/>
                <a:gd name="connsiteY11" fmla="*/ 95861 h 994306"/>
                <a:gd name="connsiteX12" fmla="*/ 95861 w 8056489"/>
                <a:gd name="connsiteY12" fmla="*/ 0 h 994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56489" h="994306">
                  <a:moveTo>
                    <a:pt x="95861" y="0"/>
                  </a:moveTo>
                  <a:lnTo>
                    <a:pt x="7960628" y="0"/>
                  </a:lnTo>
                  <a:cubicBezTo>
                    <a:pt x="8013571" y="0"/>
                    <a:pt x="8056489" y="42918"/>
                    <a:pt x="8056489" y="95861"/>
                  </a:cubicBezTo>
                  <a:lnTo>
                    <a:pt x="8056489" y="822899"/>
                  </a:lnTo>
                  <a:lnTo>
                    <a:pt x="8056489" y="898445"/>
                  </a:lnTo>
                  <a:lnTo>
                    <a:pt x="8056489" y="994306"/>
                  </a:lnTo>
                  <a:lnTo>
                    <a:pt x="7960628" y="994306"/>
                  </a:lnTo>
                  <a:lnTo>
                    <a:pt x="95861" y="994306"/>
                  </a:lnTo>
                  <a:lnTo>
                    <a:pt x="4272" y="994306"/>
                  </a:lnTo>
                  <a:lnTo>
                    <a:pt x="4272" y="919605"/>
                  </a:lnTo>
                  <a:lnTo>
                    <a:pt x="0" y="898445"/>
                  </a:lnTo>
                  <a:lnTo>
                    <a:pt x="0" y="95861"/>
                  </a:lnTo>
                  <a:cubicBezTo>
                    <a:pt x="0" y="42918"/>
                    <a:pt x="42918" y="0"/>
                    <a:pt x="95861" y="0"/>
                  </a:cubicBezTo>
                  <a:close/>
                </a:path>
              </a:pathLst>
            </a:cu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TITLE"/>
            <p:cNvSpPr txBox="1">
              <a:spLocks/>
            </p:cNvSpPr>
            <p:nvPr/>
          </p:nvSpPr>
          <p:spPr>
            <a:xfrm>
              <a:off x="543756" y="478894"/>
              <a:ext cx="8056488" cy="994306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US" sz="3600" i="1" dirty="0">
                  <a:solidFill>
                    <a:schemeClr val="bg1"/>
                  </a:solidFill>
                  <a:latin typeface="+mn-lt"/>
                </a:rPr>
                <a:t>New Classmates</a:t>
              </a:r>
              <a:endParaRPr lang="en-GB" sz="3600" i="1" dirty="0">
                <a:solidFill>
                  <a:schemeClr val="bg1"/>
                </a:solidFill>
                <a:latin typeface="+mn-lt"/>
              </a:endParaRPr>
            </a:p>
          </p:txBody>
        </p:sp>
      </p:grpSp>
      <p:sp>
        <p:nvSpPr>
          <p:cNvPr id="54" name="TITLE"/>
          <p:cNvSpPr/>
          <p:nvPr/>
        </p:nvSpPr>
        <p:spPr>
          <a:xfrm>
            <a:off x="618521" y="550258"/>
            <a:ext cx="7906959" cy="848368"/>
          </a:xfrm>
          <a:custGeom>
            <a:avLst/>
            <a:gdLst>
              <a:gd name="connsiteX0" fmla="*/ 95861 w 8056489"/>
              <a:gd name="connsiteY0" fmla="*/ 0 h 994306"/>
              <a:gd name="connsiteX1" fmla="*/ 7960628 w 8056489"/>
              <a:gd name="connsiteY1" fmla="*/ 0 h 994306"/>
              <a:gd name="connsiteX2" fmla="*/ 8056489 w 8056489"/>
              <a:gd name="connsiteY2" fmla="*/ 95861 h 994306"/>
              <a:gd name="connsiteX3" fmla="*/ 8056489 w 8056489"/>
              <a:gd name="connsiteY3" fmla="*/ 822899 h 994306"/>
              <a:gd name="connsiteX4" fmla="*/ 8056489 w 8056489"/>
              <a:gd name="connsiteY4" fmla="*/ 898445 h 994306"/>
              <a:gd name="connsiteX5" fmla="*/ 8056489 w 8056489"/>
              <a:gd name="connsiteY5" fmla="*/ 994306 h 994306"/>
              <a:gd name="connsiteX6" fmla="*/ 7960628 w 8056489"/>
              <a:gd name="connsiteY6" fmla="*/ 994306 h 994306"/>
              <a:gd name="connsiteX7" fmla="*/ 95861 w 8056489"/>
              <a:gd name="connsiteY7" fmla="*/ 994306 h 994306"/>
              <a:gd name="connsiteX8" fmla="*/ 4272 w 8056489"/>
              <a:gd name="connsiteY8" fmla="*/ 994306 h 994306"/>
              <a:gd name="connsiteX9" fmla="*/ 4272 w 8056489"/>
              <a:gd name="connsiteY9" fmla="*/ 919605 h 994306"/>
              <a:gd name="connsiteX10" fmla="*/ 0 w 8056489"/>
              <a:gd name="connsiteY10" fmla="*/ 898445 h 994306"/>
              <a:gd name="connsiteX11" fmla="*/ 0 w 8056489"/>
              <a:gd name="connsiteY11" fmla="*/ 95861 h 994306"/>
              <a:gd name="connsiteX12" fmla="*/ 95861 w 8056489"/>
              <a:gd name="connsiteY12" fmla="*/ 0 h 994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056489" h="994306">
                <a:moveTo>
                  <a:pt x="95861" y="0"/>
                </a:moveTo>
                <a:lnTo>
                  <a:pt x="7960628" y="0"/>
                </a:lnTo>
                <a:cubicBezTo>
                  <a:pt x="8013571" y="0"/>
                  <a:pt x="8056489" y="42918"/>
                  <a:pt x="8056489" y="95861"/>
                </a:cubicBezTo>
                <a:lnTo>
                  <a:pt x="8056489" y="822899"/>
                </a:lnTo>
                <a:lnTo>
                  <a:pt x="8056489" y="898445"/>
                </a:lnTo>
                <a:lnTo>
                  <a:pt x="8056489" y="994306"/>
                </a:lnTo>
                <a:lnTo>
                  <a:pt x="7960628" y="994306"/>
                </a:lnTo>
                <a:lnTo>
                  <a:pt x="95861" y="994306"/>
                </a:lnTo>
                <a:lnTo>
                  <a:pt x="4272" y="994306"/>
                </a:lnTo>
                <a:lnTo>
                  <a:pt x="4272" y="919605"/>
                </a:lnTo>
                <a:lnTo>
                  <a:pt x="0" y="898445"/>
                </a:lnTo>
                <a:lnTo>
                  <a:pt x="0" y="95861"/>
                </a:lnTo>
                <a:cubicBezTo>
                  <a:pt x="0" y="42918"/>
                  <a:pt x="42918" y="0"/>
                  <a:pt x="95861" y="0"/>
                </a:cubicBezTo>
                <a:close/>
              </a:path>
            </a:pathLst>
          </a:custGeom>
          <a:noFill/>
          <a:ln w="12700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NEXT BUTTON">
            <a:hlinkClick r:id="rId2" action="ppaction://hlinksldjump"/>
          </p:cNvPr>
          <p:cNvSpPr/>
          <p:nvPr/>
        </p:nvSpPr>
        <p:spPr>
          <a:xfrm>
            <a:off x="618521" y="5724827"/>
            <a:ext cx="1682153" cy="5704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CD5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3AE55"/>
                </a:solidFill>
              </a:rPr>
              <a:t>Back to Menu</a:t>
            </a:r>
            <a:endParaRPr lang="en-GB" b="1" dirty="0">
              <a:solidFill>
                <a:srgbClr val="C3AE55"/>
              </a:solidFill>
            </a:endParaRPr>
          </a:p>
        </p:txBody>
      </p:sp>
      <p:sp>
        <p:nvSpPr>
          <p:cNvPr id="152" name="TextBox 151"/>
          <p:cNvSpPr txBox="1"/>
          <p:nvPr/>
        </p:nvSpPr>
        <p:spPr>
          <a:xfrm>
            <a:off x="2950540" y="6051532"/>
            <a:ext cx="33480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i="1" dirty="0">
                <a:solidFill>
                  <a:schemeClr val="bg1"/>
                </a:solidFill>
                <a:latin typeface="Twinkl" pitchFamily="2" charset="0"/>
              </a:rPr>
              <a:t>New Classmates</a:t>
            </a:r>
          </a:p>
          <a:p>
            <a:pPr algn="ctr"/>
            <a:r>
              <a:rPr lang="en-GB" sz="800" dirty="0">
                <a:solidFill>
                  <a:schemeClr val="bg1"/>
                </a:solidFill>
                <a:latin typeface="Twinkl" pitchFamily="2" charset="0"/>
              </a:rPr>
              <a:t>Copyright © Emily </a:t>
            </a:r>
            <a:r>
              <a:rPr lang="en-GB" sz="800" dirty="0" err="1">
                <a:solidFill>
                  <a:schemeClr val="bg1"/>
                </a:solidFill>
                <a:latin typeface="Twinkl" pitchFamily="2" charset="0"/>
              </a:rPr>
              <a:t>Gravett</a:t>
            </a:r>
            <a:r>
              <a:rPr lang="en-GB" sz="800" dirty="0">
                <a:solidFill>
                  <a:schemeClr val="bg1"/>
                </a:solidFill>
                <a:latin typeface="Twinkl" pitchFamily="2" charset="0"/>
              </a:rPr>
              <a:t> 2020</a:t>
            </a:r>
          </a:p>
        </p:txBody>
      </p:sp>
      <p:grpSp>
        <p:nvGrpSpPr>
          <p:cNvPr id="49" name="Inference Iggy"/>
          <p:cNvGrpSpPr/>
          <p:nvPr/>
        </p:nvGrpSpPr>
        <p:grpSpPr>
          <a:xfrm>
            <a:off x="4155868" y="2887446"/>
            <a:ext cx="1231534" cy="1234803"/>
            <a:chOff x="4155868" y="2887446"/>
            <a:chExt cx="1231534" cy="1234803"/>
          </a:xfrm>
        </p:grpSpPr>
        <p:sp>
          <p:nvSpPr>
            <p:cNvPr id="21" name="Rounded Rectangle 20"/>
            <p:cNvSpPr/>
            <p:nvPr/>
          </p:nvSpPr>
          <p:spPr>
            <a:xfrm>
              <a:off x="4324272" y="2887446"/>
              <a:ext cx="894725" cy="894725"/>
            </a:xfrm>
            <a:prstGeom prst="roundRect">
              <a:avLst/>
            </a:prstGeom>
            <a:blipFill dpi="0" rotWithShape="1">
              <a:blip r:embed="rId3" cstate="print">
                <a:duotone>
                  <a:prstClr val="black"/>
                  <a:schemeClr val="tx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7" name="Rounded Rectangle 106"/>
            <p:cNvSpPr/>
            <p:nvPr/>
          </p:nvSpPr>
          <p:spPr>
            <a:xfrm>
              <a:off x="4155868" y="3850902"/>
              <a:ext cx="1231534" cy="271347"/>
            </a:xfrm>
            <a:prstGeom prst="roundRect">
              <a:avLst/>
            </a:prstGeom>
            <a:solidFill>
              <a:schemeClr val="tx1">
                <a:lumMod val="90000"/>
                <a:lumOff val="10000"/>
                <a:alpha val="7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dirty="0">
                  <a:solidFill>
                    <a:schemeClr val="bg1"/>
                  </a:solidFill>
                </a:rPr>
                <a:t>Rex Retriever</a:t>
              </a:r>
            </a:p>
          </p:txBody>
        </p:sp>
      </p:grpSp>
      <p:grpSp>
        <p:nvGrpSpPr>
          <p:cNvPr id="50" name="Predicting Pip"/>
          <p:cNvGrpSpPr/>
          <p:nvPr/>
        </p:nvGrpSpPr>
        <p:grpSpPr>
          <a:xfrm>
            <a:off x="5531659" y="2887446"/>
            <a:ext cx="1231534" cy="1234803"/>
            <a:chOff x="5531659" y="2887446"/>
            <a:chExt cx="1231534" cy="1234803"/>
          </a:xfrm>
        </p:grpSpPr>
        <p:sp>
          <p:nvSpPr>
            <p:cNvPr id="133" name="Rounded Rectangle 132"/>
            <p:cNvSpPr/>
            <p:nvPr/>
          </p:nvSpPr>
          <p:spPr>
            <a:xfrm>
              <a:off x="5700063" y="2887446"/>
              <a:ext cx="894725" cy="894725"/>
            </a:xfrm>
            <a:prstGeom prst="roundRect">
              <a:avLst/>
            </a:prstGeom>
            <a:blipFill>
              <a:blip r:embed="rId5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5" name="Rounded Rectangle 134"/>
            <p:cNvSpPr/>
            <p:nvPr/>
          </p:nvSpPr>
          <p:spPr>
            <a:xfrm>
              <a:off x="5531659" y="3850902"/>
              <a:ext cx="1231534" cy="271347"/>
            </a:xfrm>
            <a:prstGeom prst="roundRect">
              <a:avLst/>
            </a:prstGeom>
            <a:solidFill>
              <a:schemeClr val="bg1">
                <a:alpha val="7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dirty="0">
                  <a:solidFill>
                    <a:sysClr val="windowText" lastClr="000000"/>
                  </a:solidFill>
                </a:rPr>
                <a:t>Predicting Pip</a:t>
              </a:r>
            </a:p>
          </p:txBody>
        </p:sp>
      </p:grpSp>
      <p:grpSp>
        <p:nvGrpSpPr>
          <p:cNvPr id="51" name="Sequencing Suki"/>
          <p:cNvGrpSpPr/>
          <p:nvPr/>
        </p:nvGrpSpPr>
        <p:grpSpPr>
          <a:xfrm>
            <a:off x="6907452" y="2887446"/>
            <a:ext cx="1231534" cy="1234803"/>
            <a:chOff x="6907452" y="2887446"/>
            <a:chExt cx="1231534" cy="1234803"/>
          </a:xfrm>
        </p:grpSpPr>
        <p:sp>
          <p:nvSpPr>
            <p:cNvPr id="137" name="Rounded Rectangle 136"/>
            <p:cNvSpPr/>
            <p:nvPr/>
          </p:nvSpPr>
          <p:spPr>
            <a:xfrm>
              <a:off x="7075856" y="2887446"/>
              <a:ext cx="894725" cy="894725"/>
            </a:xfrm>
            <a:prstGeom prst="roundRect">
              <a:avLst/>
            </a:prstGeom>
            <a:blipFill>
              <a:blip r:embed="rId6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8" name="Rounded Rectangle 137"/>
            <p:cNvSpPr/>
            <p:nvPr/>
          </p:nvSpPr>
          <p:spPr>
            <a:xfrm>
              <a:off x="6907452" y="3850902"/>
              <a:ext cx="1231534" cy="271347"/>
            </a:xfrm>
            <a:prstGeom prst="roundRect">
              <a:avLst/>
            </a:prstGeom>
            <a:solidFill>
              <a:schemeClr val="bg1">
                <a:alpha val="7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spc="-100" dirty="0">
                  <a:solidFill>
                    <a:sysClr val="windowText" lastClr="000000"/>
                  </a:solidFill>
                </a:rPr>
                <a:t>Vocabulary Victor</a:t>
              </a:r>
            </a:p>
          </p:txBody>
        </p:sp>
      </p:grpSp>
      <p:grpSp>
        <p:nvGrpSpPr>
          <p:cNvPr id="60" name="Group 59"/>
          <p:cNvGrpSpPr/>
          <p:nvPr/>
        </p:nvGrpSpPr>
        <p:grpSpPr>
          <a:xfrm>
            <a:off x="808070" y="1701491"/>
            <a:ext cx="7530801" cy="435805"/>
            <a:chOff x="808070" y="1701491"/>
            <a:chExt cx="7530801" cy="435805"/>
          </a:xfrm>
        </p:grpSpPr>
        <p:sp>
          <p:nvSpPr>
            <p:cNvPr id="32" name="TextBox 31"/>
            <p:cNvSpPr txBox="1"/>
            <p:nvPr/>
          </p:nvSpPr>
          <p:spPr>
            <a:xfrm>
              <a:off x="808070" y="1701491"/>
              <a:ext cx="753080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>
                  <a:solidFill>
                    <a:schemeClr val="bg1"/>
                  </a:solidFill>
                  <a:latin typeface="Twinkl" pitchFamily="2" charset="0"/>
                </a:rPr>
                <a:t>Look at this great illustration by Emily </a:t>
              </a:r>
              <a:r>
                <a:rPr lang="en-GB" b="1" dirty="0" err="1">
                  <a:solidFill>
                    <a:schemeClr val="bg1"/>
                  </a:solidFill>
                  <a:latin typeface="Twinkl" pitchFamily="2" charset="0"/>
                </a:rPr>
                <a:t>Gravett</a:t>
              </a:r>
              <a:r>
                <a:rPr lang="en-GB" b="1" dirty="0">
                  <a:solidFill>
                    <a:schemeClr val="bg1"/>
                  </a:solidFill>
                  <a:latin typeface="Twinkl" pitchFamily="2" charset="0"/>
                </a:rPr>
                <a:t>.</a:t>
              </a:r>
            </a:p>
          </p:txBody>
        </p:sp>
        <p:cxnSp>
          <p:nvCxnSpPr>
            <p:cNvPr id="39" name="Straight Connector 38"/>
            <p:cNvCxnSpPr/>
            <p:nvPr/>
          </p:nvCxnSpPr>
          <p:spPr>
            <a:xfrm>
              <a:off x="808070" y="2137296"/>
              <a:ext cx="753080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0" name="Instructions"/>
          <p:cNvSpPr txBox="1"/>
          <p:nvPr/>
        </p:nvSpPr>
        <p:spPr>
          <a:xfrm>
            <a:off x="3749040" y="2226630"/>
            <a:ext cx="46399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Click on each member of the Totally </a:t>
            </a:r>
            <a:r>
              <a:rPr lang="en-GB" sz="1600" dirty="0" err="1">
                <a:solidFill>
                  <a:schemeClr val="bg1"/>
                </a:solidFill>
                <a:latin typeface="Twinkl" pitchFamily="2" charset="0"/>
              </a:rPr>
              <a:t>Pawsome</a:t>
            </a:r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 Gang and help them to read the picture.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767703" y="2220190"/>
            <a:ext cx="2995785" cy="3256875"/>
            <a:chOff x="767703" y="2220190"/>
            <a:chExt cx="2995785" cy="3256875"/>
          </a:xfrm>
        </p:grpSpPr>
        <p:grpSp>
          <p:nvGrpSpPr>
            <p:cNvPr id="5" name="Group 4"/>
            <p:cNvGrpSpPr/>
            <p:nvPr/>
          </p:nvGrpSpPr>
          <p:grpSpPr>
            <a:xfrm>
              <a:off x="767703" y="2220190"/>
              <a:ext cx="2995785" cy="3256875"/>
              <a:chOff x="1033581" y="2220190"/>
              <a:chExt cx="2474925" cy="3256875"/>
            </a:xfrm>
          </p:grpSpPr>
          <p:pic>
            <p:nvPicPr>
              <p:cNvPr id="2" name="Picture 1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033581" y="2220190"/>
                <a:ext cx="2474925" cy="3256875"/>
              </a:xfrm>
              <a:prstGeom prst="rect">
                <a:avLst/>
              </a:prstGeom>
            </p:spPr>
          </p:pic>
          <p:sp>
            <p:nvSpPr>
              <p:cNvPr id="4" name="Rectangle 3"/>
              <p:cNvSpPr/>
              <p:nvPr/>
            </p:nvSpPr>
            <p:spPr>
              <a:xfrm>
                <a:off x="1136996" y="2742185"/>
                <a:ext cx="2280429" cy="253449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321859" y="2687668"/>
              <a:ext cx="1999341" cy="2589008"/>
            </a:xfrm>
            <a:prstGeom prst="rect">
              <a:avLst/>
            </a:prstGeom>
          </p:spPr>
        </p:pic>
      </p:grpSp>
      <p:sp>
        <p:nvSpPr>
          <p:cNvPr id="169" name="Zoom In">
            <a:hlinkClick r:id="rId9" action="ppaction://hlinksldjump"/>
          </p:cNvPr>
          <p:cNvSpPr/>
          <p:nvPr/>
        </p:nvSpPr>
        <p:spPr>
          <a:xfrm>
            <a:off x="3368373" y="2756425"/>
            <a:ext cx="233117" cy="233117"/>
          </a:xfrm>
          <a:custGeom>
            <a:avLst/>
            <a:gdLst>
              <a:gd name="connsiteX0" fmla="*/ 272640 w 637564"/>
              <a:gd name="connsiteY0" fmla="*/ 82365 h 637564"/>
              <a:gd name="connsiteX1" fmla="*/ 272640 w 637564"/>
              <a:gd name="connsiteY1" fmla="*/ 272641 h 637564"/>
              <a:gd name="connsiteX2" fmla="*/ 78566 w 637564"/>
              <a:gd name="connsiteY2" fmla="*/ 272641 h 637564"/>
              <a:gd name="connsiteX3" fmla="*/ 78566 w 637564"/>
              <a:gd name="connsiteY3" fmla="*/ 364920 h 637564"/>
              <a:gd name="connsiteX4" fmla="*/ 272640 w 637564"/>
              <a:gd name="connsiteY4" fmla="*/ 364920 h 637564"/>
              <a:gd name="connsiteX5" fmla="*/ 272640 w 637564"/>
              <a:gd name="connsiteY5" fmla="*/ 562791 h 637564"/>
              <a:gd name="connsiteX6" fmla="*/ 364919 w 637564"/>
              <a:gd name="connsiteY6" fmla="*/ 562791 h 637564"/>
              <a:gd name="connsiteX7" fmla="*/ 364919 w 637564"/>
              <a:gd name="connsiteY7" fmla="*/ 364920 h 637564"/>
              <a:gd name="connsiteX8" fmla="*/ 558992 w 637564"/>
              <a:gd name="connsiteY8" fmla="*/ 364920 h 637564"/>
              <a:gd name="connsiteX9" fmla="*/ 558992 w 637564"/>
              <a:gd name="connsiteY9" fmla="*/ 272641 h 637564"/>
              <a:gd name="connsiteX10" fmla="*/ 364919 w 637564"/>
              <a:gd name="connsiteY10" fmla="*/ 272641 h 637564"/>
              <a:gd name="connsiteX11" fmla="*/ 364919 w 637564"/>
              <a:gd name="connsiteY11" fmla="*/ 82365 h 637564"/>
              <a:gd name="connsiteX12" fmla="*/ 318782 w 637564"/>
              <a:gd name="connsiteY12" fmla="*/ 0 h 637564"/>
              <a:gd name="connsiteX13" fmla="*/ 637564 w 637564"/>
              <a:gd name="connsiteY13" fmla="*/ 318782 h 637564"/>
              <a:gd name="connsiteX14" fmla="*/ 318782 w 637564"/>
              <a:gd name="connsiteY14" fmla="*/ 637564 h 637564"/>
              <a:gd name="connsiteX15" fmla="*/ 0 w 637564"/>
              <a:gd name="connsiteY15" fmla="*/ 318782 h 637564"/>
              <a:gd name="connsiteX16" fmla="*/ 318782 w 637564"/>
              <a:gd name="connsiteY16" fmla="*/ 0 h 637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37564" h="637564">
                <a:moveTo>
                  <a:pt x="272640" y="82365"/>
                </a:moveTo>
                <a:lnTo>
                  <a:pt x="272640" y="272641"/>
                </a:lnTo>
                <a:lnTo>
                  <a:pt x="78566" y="272641"/>
                </a:lnTo>
                <a:lnTo>
                  <a:pt x="78566" y="364920"/>
                </a:lnTo>
                <a:lnTo>
                  <a:pt x="272640" y="364920"/>
                </a:lnTo>
                <a:lnTo>
                  <a:pt x="272640" y="562791"/>
                </a:lnTo>
                <a:lnTo>
                  <a:pt x="364919" y="562791"/>
                </a:lnTo>
                <a:lnTo>
                  <a:pt x="364919" y="364920"/>
                </a:lnTo>
                <a:lnTo>
                  <a:pt x="558992" y="364920"/>
                </a:lnTo>
                <a:lnTo>
                  <a:pt x="558992" y="272641"/>
                </a:lnTo>
                <a:lnTo>
                  <a:pt x="364919" y="272641"/>
                </a:lnTo>
                <a:lnTo>
                  <a:pt x="364919" y="82365"/>
                </a:lnTo>
                <a:close/>
                <a:moveTo>
                  <a:pt x="318782" y="0"/>
                </a:moveTo>
                <a:cubicBezTo>
                  <a:pt x="494840" y="0"/>
                  <a:pt x="637564" y="142724"/>
                  <a:pt x="637564" y="318782"/>
                </a:cubicBezTo>
                <a:cubicBezTo>
                  <a:pt x="637564" y="494840"/>
                  <a:pt x="494840" y="637564"/>
                  <a:pt x="318782" y="637564"/>
                </a:cubicBezTo>
                <a:cubicBezTo>
                  <a:pt x="142724" y="637564"/>
                  <a:pt x="0" y="494840"/>
                  <a:pt x="0" y="318782"/>
                </a:cubicBezTo>
                <a:cubicBezTo>
                  <a:pt x="0" y="142724"/>
                  <a:pt x="142724" y="0"/>
                  <a:pt x="318782" y="0"/>
                </a:cubicBezTo>
                <a:close/>
              </a:path>
            </a:pathLst>
          </a:custGeom>
          <a:solidFill>
            <a:schemeClr val="tx1">
              <a:lumMod val="90000"/>
              <a:lumOff val="10000"/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1" name="SUKI TEXT"/>
          <p:cNvGrpSpPr/>
          <p:nvPr/>
        </p:nvGrpSpPr>
        <p:grpSpPr>
          <a:xfrm>
            <a:off x="4083510" y="4406979"/>
            <a:ext cx="4317748" cy="1174928"/>
            <a:chOff x="727113" y="3415220"/>
            <a:chExt cx="4066329" cy="1004997"/>
          </a:xfrm>
        </p:grpSpPr>
        <p:sp>
          <p:nvSpPr>
            <p:cNvPr id="42" name="Rounded Rectangle 41"/>
            <p:cNvSpPr/>
            <p:nvPr/>
          </p:nvSpPr>
          <p:spPr>
            <a:xfrm>
              <a:off x="727113" y="3415220"/>
              <a:ext cx="4043191" cy="1004997"/>
            </a:xfrm>
            <a:prstGeom prst="roundRect">
              <a:avLst>
                <a:gd name="adj" fmla="val 16494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863724" y="3646047"/>
              <a:ext cx="3929718" cy="5528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rgbClr val="F9B000"/>
                  </a:solidFill>
                </a:rPr>
                <a:t>Rex Retriever wants to know…</a:t>
              </a:r>
              <a:br>
                <a:rPr lang="en-GB" b="1" dirty="0"/>
              </a:br>
              <a:r>
                <a:rPr lang="en-GB" dirty="0">
                  <a:latin typeface="Twinkl" pitchFamily="2" charset="0"/>
                </a:rPr>
                <a:t>What is happening in this picture?</a:t>
              </a:r>
            </a:p>
          </p:txBody>
        </p:sp>
        <p:sp>
          <p:nvSpPr>
            <p:cNvPr id="44" name="Rounded Rectangle 43"/>
            <p:cNvSpPr/>
            <p:nvPr/>
          </p:nvSpPr>
          <p:spPr>
            <a:xfrm>
              <a:off x="792110" y="3479913"/>
              <a:ext cx="3890059" cy="868818"/>
            </a:xfrm>
            <a:prstGeom prst="roundRect">
              <a:avLst>
                <a:gd name="adj" fmla="val 16494"/>
              </a:avLst>
            </a:prstGeom>
            <a:noFill/>
            <a:ln w="1270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5" name="Isosceles Triangle 44"/>
          <p:cNvSpPr/>
          <p:nvPr/>
        </p:nvSpPr>
        <p:spPr>
          <a:xfrm rot="10800000">
            <a:off x="4528141" y="4207953"/>
            <a:ext cx="486986" cy="419815"/>
          </a:xfrm>
          <a:prstGeom prst="triangl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PTION 3">
            <a:hlinkClick r:id="rId10" action="ppaction://hlinksldjump"/>
          </p:cNvPr>
          <p:cNvSpPr/>
          <p:nvPr/>
        </p:nvSpPr>
        <p:spPr>
          <a:xfrm>
            <a:off x="6868524" y="2792627"/>
            <a:ext cx="1270462" cy="1486116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PTION 2">
            <a:hlinkClick r:id="rId11" action="ppaction://hlinksldjump"/>
          </p:cNvPr>
          <p:cNvSpPr/>
          <p:nvPr/>
        </p:nvSpPr>
        <p:spPr>
          <a:xfrm>
            <a:off x="5526665" y="2788597"/>
            <a:ext cx="1197602" cy="1486116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NEXT BUTTON">
            <a:hlinkClick r:id="rId12" action="ppaction://hlinksldjump"/>
          </p:cNvPr>
          <p:cNvSpPr/>
          <p:nvPr/>
        </p:nvSpPr>
        <p:spPr>
          <a:xfrm>
            <a:off x="6843327" y="5724826"/>
            <a:ext cx="1682153" cy="5704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CD5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3AE55"/>
                </a:solidFill>
              </a:rPr>
              <a:t>Answers</a:t>
            </a:r>
            <a:endParaRPr lang="en-GB" b="1" dirty="0">
              <a:solidFill>
                <a:srgbClr val="C3AE5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6071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>
        <p:fade/>
      </p:transition>
    </mc:Choice>
    <mc:Fallback xmlns="">
      <p:transition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BG"/>
          <p:cNvGrpSpPr/>
          <p:nvPr/>
        </p:nvGrpSpPr>
        <p:grpSpPr>
          <a:xfrm>
            <a:off x="543750" y="838999"/>
            <a:ext cx="8056493" cy="5534505"/>
            <a:chOff x="543750" y="838999"/>
            <a:chExt cx="8056493" cy="5534505"/>
          </a:xfrm>
        </p:grpSpPr>
        <p:grpSp>
          <p:nvGrpSpPr>
            <p:cNvPr id="23" name="Group 22"/>
            <p:cNvGrpSpPr/>
            <p:nvPr/>
          </p:nvGrpSpPr>
          <p:grpSpPr>
            <a:xfrm>
              <a:off x="543753" y="838999"/>
              <a:ext cx="8056489" cy="5008128"/>
              <a:chOff x="543751" y="838999"/>
              <a:chExt cx="8056491" cy="5008128"/>
            </a:xfrm>
            <a:solidFill>
              <a:srgbClr val="F5E9B0"/>
            </a:solidFill>
          </p:grpSpPr>
          <p:sp>
            <p:nvSpPr>
              <p:cNvPr id="24" name="Rectangle 23"/>
              <p:cNvSpPr/>
              <p:nvPr/>
            </p:nvSpPr>
            <p:spPr>
              <a:xfrm>
                <a:off x="543753" y="838999"/>
                <a:ext cx="8056489" cy="5008128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25" name="Group 24"/>
              <p:cNvGrpSpPr/>
              <p:nvPr/>
            </p:nvGrpSpPr>
            <p:grpSpPr>
              <a:xfrm>
                <a:off x="543751" y="1253999"/>
                <a:ext cx="1522268" cy="765045"/>
                <a:chOff x="543751" y="1469990"/>
                <a:chExt cx="1043302" cy="524332"/>
              </a:xfrm>
              <a:grpFill/>
            </p:grpSpPr>
            <p:sp>
              <p:nvSpPr>
                <p:cNvPr id="26" name="Right Triangle 25"/>
                <p:cNvSpPr/>
                <p:nvPr/>
              </p:nvSpPr>
              <p:spPr>
                <a:xfrm rot="5400000">
                  <a:off x="543751" y="1469990"/>
                  <a:ext cx="521651" cy="521651"/>
                </a:xfrm>
                <a:prstGeom prst="rtTriangle">
                  <a:avLst/>
                </a:prstGeom>
                <a:solidFill>
                  <a:srgbClr val="8ACB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" name="Right Triangle 26"/>
                <p:cNvSpPr/>
                <p:nvPr/>
              </p:nvSpPr>
              <p:spPr>
                <a:xfrm rot="16200000">
                  <a:off x="543751" y="1469990"/>
                  <a:ext cx="521651" cy="521651"/>
                </a:xfrm>
                <a:prstGeom prst="rtTriangle">
                  <a:avLst/>
                </a:prstGeom>
                <a:solidFill>
                  <a:srgbClr val="8ACBC0">
                    <a:alpha val="47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8" name="Right Triangle 27"/>
                <p:cNvSpPr/>
                <p:nvPr/>
              </p:nvSpPr>
              <p:spPr>
                <a:xfrm rot="5400000">
                  <a:off x="1065402" y="1472671"/>
                  <a:ext cx="521651" cy="521651"/>
                </a:xfrm>
                <a:prstGeom prst="rtTriangle">
                  <a:avLst/>
                </a:prstGeom>
                <a:solidFill>
                  <a:srgbClr val="8ACBC0">
                    <a:alpha val="21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sp>
          <p:nvSpPr>
            <p:cNvPr id="12" name="Right Triangle 11"/>
            <p:cNvSpPr/>
            <p:nvPr/>
          </p:nvSpPr>
          <p:spPr>
            <a:xfrm>
              <a:off x="543752" y="4752882"/>
              <a:ext cx="891497" cy="891497"/>
            </a:xfrm>
            <a:prstGeom prst="rtTriangle">
              <a:avLst/>
            </a:prstGeom>
            <a:solidFill>
              <a:srgbClr val="8ACBC0">
                <a:alpha val="4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Right Triangle 34"/>
            <p:cNvSpPr/>
            <p:nvPr/>
          </p:nvSpPr>
          <p:spPr>
            <a:xfrm rot="10800000">
              <a:off x="543750" y="4669989"/>
              <a:ext cx="528641" cy="528641"/>
            </a:xfrm>
            <a:prstGeom prst="rtTriangle">
              <a:avLst/>
            </a:prstGeom>
            <a:solidFill>
              <a:srgbClr val="8ACBC0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Freeform 57"/>
            <p:cNvSpPr/>
            <p:nvPr/>
          </p:nvSpPr>
          <p:spPr>
            <a:xfrm>
              <a:off x="543754" y="5648290"/>
              <a:ext cx="8056489" cy="725214"/>
            </a:xfrm>
            <a:custGeom>
              <a:avLst/>
              <a:gdLst>
                <a:gd name="connsiteX0" fmla="*/ 0 w 8177860"/>
                <a:gd name="connsiteY0" fmla="*/ 0 h 725214"/>
                <a:gd name="connsiteX1" fmla="*/ 120871 w 8177860"/>
                <a:gd name="connsiteY1" fmla="*/ 0 h 725214"/>
                <a:gd name="connsiteX2" fmla="*/ 8056989 w 8177860"/>
                <a:gd name="connsiteY2" fmla="*/ 0 h 725214"/>
                <a:gd name="connsiteX3" fmla="*/ 8177860 w 8177860"/>
                <a:gd name="connsiteY3" fmla="*/ 0 h 725214"/>
                <a:gd name="connsiteX4" fmla="*/ 8177860 w 8177860"/>
                <a:gd name="connsiteY4" fmla="*/ 120871 h 725214"/>
                <a:gd name="connsiteX5" fmla="*/ 8177860 w 8177860"/>
                <a:gd name="connsiteY5" fmla="*/ 198317 h 725214"/>
                <a:gd name="connsiteX6" fmla="*/ 8177860 w 8177860"/>
                <a:gd name="connsiteY6" fmla="*/ 604343 h 725214"/>
                <a:gd name="connsiteX7" fmla="*/ 8056989 w 8177860"/>
                <a:gd name="connsiteY7" fmla="*/ 725214 h 725214"/>
                <a:gd name="connsiteX8" fmla="*/ 120871 w 8177860"/>
                <a:gd name="connsiteY8" fmla="*/ 725214 h 725214"/>
                <a:gd name="connsiteX9" fmla="*/ 0 w 8177860"/>
                <a:gd name="connsiteY9" fmla="*/ 604343 h 725214"/>
                <a:gd name="connsiteX10" fmla="*/ 0 w 8177860"/>
                <a:gd name="connsiteY10" fmla="*/ 198317 h 725214"/>
                <a:gd name="connsiteX11" fmla="*/ 0 w 8177860"/>
                <a:gd name="connsiteY11" fmla="*/ 120871 h 7252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177860" h="725214">
                  <a:moveTo>
                    <a:pt x="0" y="0"/>
                  </a:moveTo>
                  <a:lnTo>
                    <a:pt x="120871" y="0"/>
                  </a:lnTo>
                  <a:lnTo>
                    <a:pt x="8056989" y="0"/>
                  </a:lnTo>
                  <a:lnTo>
                    <a:pt x="8177860" y="0"/>
                  </a:lnTo>
                  <a:lnTo>
                    <a:pt x="8177860" y="120871"/>
                  </a:lnTo>
                  <a:lnTo>
                    <a:pt x="8177860" y="198317"/>
                  </a:lnTo>
                  <a:lnTo>
                    <a:pt x="8177860" y="604343"/>
                  </a:lnTo>
                  <a:cubicBezTo>
                    <a:pt x="8177860" y="671098"/>
                    <a:pt x="8123744" y="725214"/>
                    <a:pt x="8056989" y="725214"/>
                  </a:cubicBezTo>
                  <a:lnTo>
                    <a:pt x="120871" y="725214"/>
                  </a:lnTo>
                  <a:cubicBezTo>
                    <a:pt x="54116" y="725214"/>
                    <a:pt x="0" y="671098"/>
                    <a:pt x="0" y="604343"/>
                  </a:cubicBezTo>
                  <a:lnTo>
                    <a:pt x="0" y="198317"/>
                  </a:lnTo>
                  <a:lnTo>
                    <a:pt x="0" y="120871"/>
                  </a:lnTo>
                  <a:close/>
                </a:path>
              </a:pathLst>
            </a:cu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1" name="SAMPLE"/>
          <p:cNvSpPr/>
          <p:nvPr/>
        </p:nvSpPr>
        <p:spPr>
          <a:xfrm>
            <a:off x="618521" y="1586330"/>
            <a:ext cx="7896955" cy="2718401"/>
          </a:xfrm>
          <a:prstGeom prst="roundRect">
            <a:avLst>
              <a:gd name="adj" fmla="val 7540"/>
            </a:avLst>
          </a:prstGeom>
          <a:solidFill>
            <a:srgbClr val="8C36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DUMMY"/>
          <p:cNvSpPr/>
          <p:nvPr/>
        </p:nvSpPr>
        <p:spPr>
          <a:xfrm>
            <a:off x="1471419" y="1179683"/>
            <a:ext cx="78602" cy="46665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3" name="TITLE"/>
          <p:cNvGrpSpPr/>
          <p:nvPr/>
        </p:nvGrpSpPr>
        <p:grpSpPr>
          <a:xfrm>
            <a:off x="543755" y="478894"/>
            <a:ext cx="8056489" cy="994306"/>
            <a:chOff x="543755" y="478894"/>
            <a:chExt cx="8056489" cy="994306"/>
          </a:xfrm>
        </p:grpSpPr>
        <p:sp>
          <p:nvSpPr>
            <p:cNvPr id="55" name="TITLE"/>
            <p:cNvSpPr/>
            <p:nvPr/>
          </p:nvSpPr>
          <p:spPr>
            <a:xfrm>
              <a:off x="543755" y="478894"/>
              <a:ext cx="8056489" cy="994306"/>
            </a:xfrm>
            <a:custGeom>
              <a:avLst/>
              <a:gdLst>
                <a:gd name="connsiteX0" fmla="*/ 95861 w 8056489"/>
                <a:gd name="connsiteY0" fmla="*/ 0 h 994306"/>
                <a:gd name="connsiteX1" fmla="*/ 7960628 w 8056489"/>
                <a:gd name="connsiteY1" fmla="*/ 0 h 994306"/>
                <a:gd name="connsiteX2" fmla="*/ 8056489 w 8056489"/>
                <a:gd name="connsiteY2" fmla="*/ 95861 h 994306"/>
                <a:gd name="connsiteX3" fmla="*/ 8056489 w 8056489"/>
                <a:gd name="connsiteY3" fmla="*/ 822899 h 994306"/>
                <a:gd name="connsiteX4" fmla="*/ 8056489 w 8056489"/>
                <a:gd name="connsiteY4" fmla="*/ 898445 h 994306"/>
                <a:gd name="connsiteX5" fmla="*/ 8056489 w 8056489"/>
                <a:gd name="connsiteY5" fmla="*/ 994306 h 994306"/>
                <a:gd name="connsiteX6" fmla="*/ 7960628 w 8056489"/>
                <a:gd name="connsiteY6" fmla="*/ 994306 h 994306"/>
                <a:gd name="connsiteX7" fmla="*/ 95861 w 8056489"/>
                <a:gd name="connsiteY7" fmla="*/ 994306 h 994306"/>
                <a:gd name="connsiteX8" fmla="*/ 4272 w 8056489"/>
                <a:gd name="connsiteY8" fmla="*/ 994306 h 994306"/>
                <a:gd name="connsiteX9" fmla="*/ 4272 w 8056489"/>
                <a:gd name="connsiteY9" fmla="*/ 919605 h 994306"/>
                <a:gd name="connsiteX10" fmla="*/ 0 w 8056489"/>
                <a:gd name="connsiteY10" fmla="*/ 898445 h 994306"/>
                <a:gd name="connsiteX11" fmla="*/ 0 w 8056489"/>
                <a:gd name="connsiteY11" fmla="*/ 95861 h 994306"/>
                <a:gd name="connsiteX12" fmla="*/ 95861 w 8056489"/>
                <a:gd name="connsiteY12" fmla="*/ 0 h 994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56489" h="994306">
                  <a:moveTo>
                    <a:pt x="95861" y="0"/>
                  </a:moveTo>
                  <a:lnTo>
                    <a:pt x="7960628" y="0"/>
                  </a:lnTo>
                  <a:cubicBezTo>
                    <a:pt x="8013571" y="0"/>
                    <a:pt x="8056489" y="42918"/>
                    <a:pt x="8056489" y="95861"/>
                  </a:cubicBezTo>
                  <a:lnTo>
                    <a:pt x="8056489" y="822899"/>
                  </a:lnTo>
                  <a:lnTo>
                    <a:pt x="8056489" y="898445"/>
                  </a:lnTo>
                  <a:lnTo>
                    <a:pt x="8056489" y="994306"/>
                  </a:lnTo>
                  <a:lnTo>
                    <a:pt x="7960628" y="994306"/>
                  </a:lnTo>
                  <a:lnTo>
                    <a:pt x="95861" y="994306"/>
                  </a:lnTo>
                  <a:lnTo>
                    <a:pt x="4272" y="994306"/>
                  </a:lnTo>
                  <a:lnTo>
                    <a:pt x="4272" y="919605"/>
                  </a:lnTo>
                  <a:lnTo>
                    <a:pt x="0" y="898445"/>
                  </a:lnTo>
                  <a:lnTo>
                    <a:pt x="0" y="95861"/>
                  </a:lnTo>
                  <a:cubicBezTo>
                    <a:pt x="0" y="42918"/>
                    <a:pt x="42918" y="0"/>
                    <a:pt x="95861" y="0"/>
                  </a:cubicBezTo>
                  <a:close/>
                </a:path>
              </a:pathLst>
            </a:cu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TITLE"/>
            <p:cNvSpPr txBox="1">
              <a:spLocks/>
            </p:cNvSpPr>
            <p:nvPr/>
          </p:nvSpPr>
          <p:spPr>
            <a:xfrm>
              <a:off x="543756" y="478894"/>
              <a:ext cx="8056488" cy="994306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US" sz="3600" i="1" dirty="0">
                  <a:solidFill>
                    <a:schemeClr val="bg1"/>
                  </a:solidFill>
                  <a:latin typeface="+mn-lt"/>
                </a:rPr>
                <a:t>New Classmates</a:t>
              </a:r>
              <a:endParaRPr lang="en-GB" sz="3600" i="1" dirty="0">
                <a:solidFill>
                  <a:schemeClr val="bg1"/>
                </a:solidFill>
                <a:latin typeface="+mn-lt"/>
              </a:endParaRPr>
            </a:p>
          </p:txBody>
        </p:sp>
      </p:grpSp>
      <p:sp>
        <p:nvSpPr>
          <p:cNvPr id="54" name="TITLE"/>
          <p:cNvSpPr/>
          <p:nvPr/>
        </p:nvSpPr>
        <p:spPr>
          <a:xfrm>
            <a:off x="618521" y="550258"/>
            <a:ext cx="7906959" cy="848368"/>
          </a:xfrm>
          <a:custGeom>
            <a:avLst/>
            <a:gdLst>
              <a:gd name="connsiteX0" fmla="*/ 95861 w 8056489"/>
              <a:gd name="connsiteY0" fmla="*/ 0 h 994306"/>
              <a:gd name="connsiteX1" fmla="*/ 7960628 w 8056489"/>
              <a:gd name="connsiteY1" fmla="*/ 0 h 994306"/>
              <a:gd name="connsiteX2" fmla="*/ 8056489 w 8056489"/>
              <a:gd name="connsiteY2" fmla="*/ 95861 h 994306"/>
              <a:gd name="connsiteX3" fmla="*/ 8056489 w 8056489"/>
              <a:gd name="connsiteY3" fmla="*/ 822899 h 994306"/>
              <a:gd name="connsiteX4" fmla="*/ 8056489 w 8056489"/>
              <a:gd name="connsiteY4" fmla="*/ 898445 h 994306"/>
              <a:gd name="connsiteX5" fmla="*/ 8056489 w 8056489"/>
              <a:gd name="connsiteY5" fmla="*/ 994306 h 994306"/>
              <a:gd name="connsiteX6" fmla="*/ 7960628 w 8056489"/>
              <a:gd name="connsiteY6" fmla="*/ 994306 h 994306"/>
              <a:gd name="connsiteX7" fmla="*/ 95861 w 8056489"/>
              <a:gd name="connsiteY7" fmla="*/ 994306 h 994306"/>
              <a:gd name="connsiteX8" fmla="*/ 4272 w 8056489"/>
              <a:gd name="connsiteY8" fmla="*/ 994306 h 994306"/>
              <a:gd name="connsiteX9" fmla="*/ 4272 w 8056489"/>
              <a:gd name="connsiteY9" fmla="*/ 919605 h 994306"/>
              <a:gd name="connsiteX10" fmla="*/ 0 w 8056489"/>
              <a:gd name="connsiteY10" fmla="*/ 898445 h 994306"/>
              <a:gd name="connsiteX11" fmla="*/ 0 w 8056489"/>
              <a:gd name="connsiteY11" fmla="*/ 95861 h 994306"/>
              <a:gd name="connsiteX12" fmla="*/ 95861 w 8056489"/>
              <a:gd name="connsiteY12" fmla="*/ 0 h 994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056489" h="994306">
                <a:moveTo>
                  <a:pt x="95861" y="0"/>
                </a:moveTo>
                <a:lnTo>
                  <a:pt x="7960628" y="0"/>
                </a:lnTo>
                <a:cubicBezTo>
                  <a:pt x="8013571" y="0"/>
                  <a:pt x="8056489" y="42918"/>
                  <a:pt x="8056489" y="95861"/>
                </a:cubicBezTo>
                <a:lnTo>
                  <a:pt x="8056489" y="822899"/>
                </a:lnTo>
                <a:lnTo>
                  <a:pt x="8056489" y="898445"/>
                </a:lnTo>
                <a:lnTo>
                  <a:pt x="8056489" y="994306"/>
                </a:lnTo>
                <a:lnTo>
                  <a:pt x="7960628" y="994306"/>
                </a:lnTo>
                <a:lnTo>
                  <a:pt x="95861" y="994306"/>
                </a:lnTo>
                <a:lnTo>
                  <a:pt x="4272" y="994306"/>
                </a:lnTo>
                <a:lnTo>
                  <a:pt x="4272" y="919605"/>
                </a:lnTo>
                <a:lnTo>
                  <a:pt x="0" y="898445"/>
                </a:lnTo>
                <a:lnTo>
                  <a:pt x="0" y="95861"/>
                </a:lnTo>
                <a:cubicBezTo>
                  <a:pt x="0" y="42918"/>
                  <a:pt x="42918" y="0"/>
                  <a:pt x="95861" y="0"/>
                </a:cubicBezTo>
                <a:close/>
              </a:path>
            </a:pathLst>
          </a:custGeom>
          <a:noFill/>
          <a:ln w="12700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NEXT BUTTON">
            <a:hlinkClick r:id="rId2" action="ppaction://hlinksldjump"/>
          </p:cNvPr>
          <p:cNvSpPr/>
          <p:nvPr/>
        </p:nvSpPr>
        <p:spPr>
          <a:xfrm>
            <a:off x="618521" y="5724827"/>
            <a:ext cx="1682153" cy="5704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CD5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3AE55"/>
                </a:solidFill>
              </a:rPr>
              <a:t>Back to Menu</a:t>
            </a:r>
            <a:endParaRPr lang="en-GB" b="1" dirty="0">
              <a:solidFill>
                <a:srgbClr val="C3AE55"/>
              </a:solidFill>
            </a:endParaRPr>
          </a:p>
        </p:txBody>
      </p:sp>
      <p:sp>
        <p:nvSpPr>
          <p:cNvPr id="152" name="TextBox 151"/>
          <p:cNvSpPr txBox="1"/>
          <p:nvPr/>
        </p:nvSpPr>
        <p:spPr>
          <a:xfrm>
            <a:off x="2950540" y="6051532"/>
            <a:ext cx="33480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i="1" dirty="0">
                <a:solidFill>
                  <a:schemeClr val="bg1"/>
                </a:solidFill>
                <a:latin typeface="Twinkl" pitchFamily="2" charset="0"/>
              </a:rPr>
              <a:t>New Classmates</a:t>
            </a:r>
          </a:p>
          <a:p>
            <a:pPr algn="ctr"/>
            <a:r>
              <a:rPr lang="en-GB" sz="800" dirty="0">
                <a:solidFill>
                  <a:schemeClr val="bg1"/>
                </a:solidFill>
                <a:latin typeface="Twinkl" pitchFamily="2" charset="0"/>
              </a:rPr>
              <a:t>Copyright © Emily </a:t>
            </a:r>
            <a:r>
              <a:rPr lang="en-GB" sz="800" dirty="0" err="1">
                <a:solidFill>
                  <a:schemeClr val="bg1"/>
                </a:solidFill>
                <a:latin typeface="Twinkl" pitchFamily="2" charset="0"/>
              </a:rPr>
              <a:t>Gravett</a:t>
            </a:r>
            <a:r>
              <a:rPr lang="en-GB" sz="800" dirty="0">
                <a:solidFill>
                  <a:schemeClr val="bg1"/>
                </a:solidFill>
                <a:latin typeface="Twinkl" pitchFamily="2" charset="0"/>
              </a:rPr>
              <a:t> 2020</a:t>
            </a:r>
          </a:p>
        </p:txBody>
      </p:sp>
      <p:grpSp>
        <p:nvGrpSpPr>
          <p:cNvPr id="49" name="Inference Iggy"/>
          <p:cNvGrpSpPr/>
          <p:nvPr/>
        </p:nvGrpSpPr>
        <p:grpSpPr>
          <a:xfrm>
            <a:off x="4155868" y="2887446"/>
            <a:ext cx="1231534" cy="1234803"/>
            <a:chOff x="4155868" y="2887446"/>
            <a:chExt cx="1231534" cy="1234803"/>
          </a:xfrm>
        </p:grpSpPr>
        <p:sp>
          <p:nvSpPr>
            <p:cNvPr id="21" name="Rounded Rectangle 20"/>
            <p:cNvSpPr/>
            <p:nvPr/>
          </p:nvSpPr>
          <p:spPr>
            <a:xfrm>
              <a:off x="4324272" y="2887446"/>
              <a:ext cx="894725" cy="894725"/>
            </a:xfrm>
            <a:prstGeom prst="roundRect">
              <a:avLst/>
            </a:prstGeom>
            <a:blipFill dpi="0" rotWithShape="1">
              <a:blip r:embed="rId3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7" name="Rounded Rectangle 106"/>
            <p:cNvSpPr/>
            <p:nvPr/>
          </p:nvSpPr>
          <p:spPr>
            <a:xfrm>
              <a:off x="4155868" y="3850902"/>
              <a:ext cx="1231534" cy="271347"/>
            </a:xfrm>
            <a:prstGeom prst="roundRect">
              <a:avLst/>
            </a:prstGeom>
            <a:solidFill>
              <a:schemeClr val="bg1">
                <a:alpha val="7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dirty="0">
                  <a:solidFill>
                    <a:sysClr val="windowText" lastClr="000000"/>
                  </a:solidFill>
                </a:rPr>
                <a:t>Rex Retriever</a:t>
              </a:r>
            </a:p>
          </p:txBody>
        </p:sp>
      </p:grpSp>
      <p:grpSp>
        <p:nvGrpSpPr>
          <p:cNvPr id="50" name="Predicting Pip"/>
          <p:cNvGrpSpPr/>
          <p:nvPr/>
        </p:nvGrpSpPr>
        <p:grpSpPr>
          <a:xfrm>
            <a:off x="5531659" y="2887446"/>
            <a:ext cx="1231534" cy="1234803"/>
            <a:chOff x="5531659" y="2887446"/>
            <a:chExt cx="1231534" cy="1234803"/>
          </a:xfrm>
        </p:grpSpPr>
        <p:sp>
          <p:nvSpPr>
            <p:cNvPr id="133" name="Rounded Rectangle 132"/>
            <p:cNvSpPr/>
            <p:nvPr/>
          </p:nvSpPr>
          <p:spPr>
            <a:xfrm>
              <a:off x="5700063" y="2887446"/>
              <a:ext cx="894725" cy="894725"/>
            </a:xfrm>
            <a:prstGeom prst="roundRect">
              <a:avLst/>
            </a:prstGeom>
            <a:blipFill>
              <a:blip r:embed="rId4" cstate="print">
                <a:duotone>
                  <a:prstClr val="black"/>
                  <a:schemeClr val="tx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5" name="Rounded Rectangle 134"/>
            <p:cNvSpPr/>
            <p:nvPr/>
          </p:nvSpPr>
          <p:spPr>
            <a:xfrm>
              <a:off x="5531659" y="3850902"/>
              <a:ext cx="1231534" cy="271347"/>
            </a:xfrm>
            <a:prstGeom prst="roundRect">
              <a:avLst/>
            </a:prstGeom>
            <a:solidFill>
              <a:schemeClr val="tx1">
                <a:lumMod val="90000"/>
                <a:lumOff val="10000"/>
                <a:alpha val="7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dirty="0">
                  <a:solidFill>
                    <a:schemeClr val="bg1"/>
                  </a:solidFill>
                </a:rPr>
                <a:t>Predicting Pip</a:t>
              </a:r>
            </a:p>
          </p:txBody>
        </p:sp>
      </p:grpSp>
      <p:grpSp>
        <p:nvGrpSpPr>
          <p:cNvPr id="51" name="Sequencing Suki"/>
          <p:cNvGrpSpPr/>
          <p:nvPr/>
        </p:nvGrpSpPr>
        <p:grpSpPr>
          <a:xfrm>
            <a:off x="6907452" y="2887446"/>
            <a:ext cx="1231534" cy="1234803"/>
            <a:chOff x="6907452" y="2887446"/>
            <a:chExt cx="1231534" cy="1234803"/>
          </a:xfrm>
        </p:grpSpPr>
        <p:sp>
          <p:nvSpPr>
            <p:cNvPr id="137" name="Rounded Rectangle 136"/>
            <p:cNvSpPr/>
            <p:nvPr/>
          </p:nvSpPr>
          <p:spPr>
            <a:xfrm>
              <a:off x="7075856" y="2887446"/>
              <a:ext cx="894725" cy="894725"/>
            </a:xfrm>
            <a:prstGeom prst="roundRect">
              <a:avLst/>
            </a:prstGeom>
            <a:blipFill>
              <a:blip r:embed="rId6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8" name="Rounded Rectangle 137"/>
            <p:cNvSpPr/>
            <p:nvPr/>
          </p:nvSpPr>
          <p:spPr>
            <a:xfrm>
              <a:off x="6907452" y="3850902"/>
              <a:ext cx="1231534" cy="271347"/>
            </a:xfrm>
            <a:prstGeom prst="roundRect">
              <a:avLst/>
            </a:prstGeom>
            <a:solidFill>
              <a:schemeClr val="bg1">
                <a:alpha val="7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spc="-100" dirty="0">
                  <a:solidFill>
                    <a:sysClr val="windowText" lastClr="000000"/>
                  </a:solidFill>
                </a:rPr>
                <a:t>Vocabulary Victor</a:t>
              </a:r>
            </a:p>
          </p:txBody>
        </p:sp>
      </p:grpSp>
      <p:grpSp>
        <p:nvGrpSpPr>
          <p:cNvPr id="60" name="Group 59"/>
          <p:cNvGrpSpPr/>
          <p:nvPr/>
        </p:nvGrpSpPr>
        <p:grpSpPr>
          <a:xfrm>
            <a:off x="808070" y="1701491"/>
            <a:ext cx="7530801" cy="435805"/>
            <a:chOff x="808070" y="1701491"/>
            <a:chExt cx="7530801" cy="435805"/>
          </a:xfrm>
        </p:grpSpPr>
        <p:sp>
          <p:nvSpPr>
            <p:cNvPr id="32" name="TextBox 31"/>
            <p:cNvSpPr txBox="1"/>
            <p:nvPr/>
          </p:nvSpPr>
          <p:spPr>
            <a:xfrm>
              <a:off x="808070" y="1701491"/>
              <a:ext cx="753080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>
                  <a:solidFill>
                    <a:schemeClr val="bg1"/>
                  </a:solidFill>
                  <a:latin typeface="Twinkl" pitchFamily="2" charset="0"/>
                </a:rPr>
                <a:t>Look at this great illustration by Emily </a:t>
              </a:r>
              <a:r>
                <a:rPr lang="en-GB" b="1" dirty="0" err="1">
                  <a:solidFill>
                    <a:schemeClr val="bg1"/>
                  </a:solidFill>
                  <a:latin typeface="Twinkl" pitchFamily="2" charset="0"/>
                </a:rPr>
                <a:t>Gravett</a:t>
              </a:r>
              <a:r>
                <a:rPr lang="en-GB" b="1" dirty="0">
                  <a:solidFill>
                    <a:schemeClr val="bg1"/>
                  </a:solidFill>
                  <a:latin typeface="Twinkl" pitchFamily="2" charset="0"/>
                </a:rPr>
                <a:t>.</a:t>
              </a:r>
            </a:p>
          </p:txBody>
        </p:sp>
        <p:cxnSp>
          <p:nvCxnSpPr>
            <p:cNvPr id="39" name="Straight Connector 38"/>
            <p:cNvCxnSpPr/>
            <p:nvPr/>
          </p:nvCxnSpPr>
          <p:spPr>
            <a:xfrm>
              <a:off x="808070" y="2137296"/>
              <a:ext cx="753080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0" name="Instructions"/>
          <p:cNvSpPr txBox="1"/>
          <p:nvPr/>
        </p:nvSpPr>
        <p:spPr>
          <a:xfrm>
            <a:off x="3749040" y="2226630"/>
            <a:ext cx="46399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Click on each member of the Totally </a:t>
            </a:r>
            <a:r>
              <a:rPr lang="en-GB" sz="1600" dirty="0" err="1">
                <a:solidFill>
                  <a:schemeClr val="bg1"/>
                </a:solidFill>
                <a:latin typeface="Twinkl" pitchFamily="2" charset="0"/>
              </a:rPr>
              <a:t>Pawsome</a:t>
            </a:r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 Gang and help them to read the picture.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767703" y="2220190"/>
            <a:ext cx="2995785" cy="3256875"/>
            <a:chOff x="767703" y="2220190"/>
            <a:chExt cx="2995785" cy="3256875"/>
          </a:xfrm>
        </p:grpSpPr>
        <p:grpSp>
          <p:nvGrpSpPr>
            <p:cNvPr id="5" name="Group 4"/>
            <p:cNvGrpSpPr/>
            <p:nvPr/>
          </p:nvGrpSpPr>
          <p:grpSpPr>
            <a:xfrm>
              <a:off x="767703" y="2220190"/>
              <a:ext cx="2995785" cy="3256875"/>
              <a:chOff x="1033581" y="2220190"/>
              <a:chExt cx="2474925" cy="3256875"/>
            </a:xfrm>
          </p:grpSpPr>
          <p:pic>
            <p:nvPicPr>
              <p:cNvPr id="2" name="Picture 1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033581" y="2220190"/>
                <a:ext cx="2474925" cy="3256875"/>
              </a:xfrm>
              <a:prstGeom prst="rect">
                <a:avLst/>
              </a:prstGeom>
            </p:spPr>
          </p:pic>
          <p:sp>
            <p:nvSpPr>
              <p:cNvPr id="4" name="Rectangle 3"/>
              <p:cNvSpPr/>
              <p:nvPr/>
            </p:nvSpPr>
            <p:spPr>
              <a:xfrm>
                <a:off x="1136996" y="2742185"/>
                <a:ext cx="2280429" cy="253449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321859" y="2687668"/>
              <a:ext cx="1999341" cy="2589008"/>
            </a:xfrm>
            <a:prstGeom prst="rect">
              <a:avLst/>
            </a:prstGeom>
          </p:spPr>
        </p:pic>
      </p:grpSp>
      <p:sp>
        <p:nvSpPr>
          <p:cNvPr id="169" name="Zoom In">
            <a:hlinkClick r:id="rId9" action="ppaction://hlinksldjump"/>
          </p:cNvPr>
          <p:cNvSpPr/>
          <p:nvPr/>
        </p:nvSpPr>
        <p:spPr>
          <a:xfrm>
            <a:off x="3368373" y="2756425"/>
            <a:ext cx="233117" cy="233117"/>
          </a:xfrm>
          <a:custGeom>
            <a:avLst/>
            <a:gdLst>
              <a:gd name="connsiteX0" fmla="*/ 272640 w 637564"/>
              <a:gd name="connsiteY0" fmla="*/ 82365 h 637564"/>
              <a:gd name="connsiteX1" fmla="*/ 272640 w 637564"/>
              <a:gd name="connsiteY1" fmla="*/ 272641 h 637564"/>
              <a:gd name="connsiteX2" fmla="*/ 78566 w 637564"/>
              <a:gd name="connsiteY2" fmla="*/ 272641 h 637564"/>
              <a:gd name="connsiteX3" fmla="*/ 78566 w 637564"/>
              <a:gd name="connsiteY3" fmla="*/ 364920 h 637564"/>
              <a:gd name="connsiteX4" fmla="*/ 272640 w 637564"/>
              <a:gd name="connsiteY4" fmla="*/ 364920 h 637564"/>
              <a:gd name="connsiteX5" fmla="*/ 272640 w 637564"/>
              <a:gd name="connsiteY5" fmla="*/ 562791 h 637564"/>
              <a:gd name="connsiteX6" fmla="*/ 364919 w 637564"/>
              <a:gd name="connsiteY6" fmla="*/ 562791 h 637564"/>
              <a:gd name="connsiteX7" fmla="*/ 364919 w 637564"/>
              <a:gd name="connsiteY7" fmla="*/ 364920 h 637564"/>
              <a:gd name="connsiteX8" fmla="*/ 558992 w 637564"/>
              <a:gd name="connsiteY8" fmla="*/ 364920 h 637564"/>
              <a:gd name="connsiteX9" fmla="*/ 558992 w 637564"/>
              <a:gd name="connsiteY9" fmla="*/ 272641 h 637564"/>
              <a:gd name="connsiteX10" fmla="*/ 364919 w 637564"/>
              <a:gd name="connsiteY10" fmla="*/ 272641 h 637564"/>
              <a:gd name="connsiteX11" fmla="*/ 364919 w 637564"/>
              <a:gd name="connsiteY11" fmla="*/ 82365 h 637564"/>
              <a:gd name="connsiteX12" fmla="*/ 318782 w 637564"/>
              <a:gd name="connsiteY12" fmla="*/ 0 h 637564"/>
              <a:gd name="connsiteX13" fmla="*/ 637564 w 637564"/>
              <a:gd name="connsiteY13" fmla="*/ 318782 h 637564"/>
              <a:gd name="connsiteX14" fmla="*/ 318782 w 637564"/>
              <a:gd name="connsiteY14" fmla="*/ 637564 h 637564"/>
              <a:gd name="connsiteX15" fmla="*/ 0 w 637564"/>
              <a:gd name="connsiteY15" fmla="*/ 318782 h 637564"/>
              <a:gd name="connsiteX16" fmla="*/ 318782 w 637564"/>
              <a:gd name="connsiteY16" fmla="*/ 0 h 637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37564" h="637564">
                <a:moveTo>
                  <a:pt x="272640" y="82365"/>
                </a:moveTo>
                <a:lnTo>
                  <a:pt x="272640" y="272641"/>
                </a:lnTo>
                <a:lnTo>
                  <a:pt x="78566" y="272641"/>
                </a:lnTo>
                <a:lnTo>
                  <a:pt x="78566" y="364920"/>
                </a:lnTo>
                <a:lnTo>
                  <a:pt x="272640" y="364920"/>
                </a:lnTo>
                <a:lnTo>
                  <a:pt x="272640" y="562791"/>
                </a:lnTo>
                <a:lnTo>
                  <a:pt x="364919" y="562791"/>
                </a:lnTo>
                <a:lnTo>
                  <a:pt x="364919" y="364920"/>
                </a:lnTo>
                <a:lnTo>
                  <a:pt x="558992" y="364920"/>
                </a:lnTo>
                <a:lnTo>
                  <a:pt x="558992" y="272641"/>
                </a:lnTo>
                <a:lnTo>
                  <a:pt x="364919" y="272641"/>
                </a:lnTo>
                <a:lnTo>
                  <a:pt x="364919" y="82365"/>
                </a:lnTo>
                <a:close/>
                <a:moveTo>
                  <a:pt x="318782" y="0"/>
                </a:moveTo>
                <a:cubicBezTo>
                  <a:pt x="494840" y="0"/>
                  <a:pt x="637564" y="142724"/>
                  <a:pt x="637564" y="318782"/>
                </a:cubicBezTo>
                <a:cubicBezTo>
                  <a:pt x="637564" y="494840"/>
                  <a:pt x="494840" y="637564"/>
                  <a:pt x="318782" y="637564"/>
                </a:cubicBezTo>
                <a:cubicBezTo>
                  <a:pt x="142724" y="637564"/>
                  <a:pt x="0" y="494840"/>
                  <a:pt x="0" y="318782"/>
                </a:cubicBezTo>
                <a:cubicBezTo>
                  <a:pt x="0" y="142724"/>
                  <a:pt x="142724" y="0"/>
                  <a:pt x="318782" y="0"/>
                </a:cubicBezTo>
                <a:close/>
              </a:path>
            </a:pathLst>
          </a:custGeom>
          <a:solidFill>
            <a:schemeClr val="tx1">
              <a:lumMod val="90000"/>
              <a:lumOff val="10000"/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1" name="IGGY TEXT"/>
          <p:cNvGrpSpPr/>
          <p:nvPr/>
        </p:nvGrpSpPr>
        <p:grpSpPr>
          <a:xfrm>
            <a:off x="4095795" y="4410991"/>
            <a:ext cx="4293179" cy="1343757"/>
            <a:chOff x="727113" y="3415220"/>
            <a:chExt cx="4043191" cy="1149409"/>
          </a:xfrm>
        </p:grpSpPr>
        <p:sp>
          <p:nvSpPr>
            <p:cNvPr id="42" name="Rounded Rectangle 41"/>
            <p:cNvSpPr/>
            <p:nvPr/>
          </p:nvSpPr>
          <p:spPr>
            <a:xfrm>
              <a:off x="727113" y="3415220"/>
              <a:ext cx="4043191" cy="1004997"/>
            </a:xfrm>
            <a:prstGeom prst="roundRect">
              <a:avLst>
                <a:gd name="adj" fmla="val 16494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863724" y="3537904"/>
              <a:ext cx="3818445" cy="1026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rgbClr val="8C368C"/>
                  </a:solidFill>
                </a:rPr>
                <a:t>Predicting Pip wants to know…</a:t>
              </a:r>
              <a:br>
                <a:rPr lang="en-GB" b="1" dirty="0"/>
              </a:br>
              <a:r>
                <a:rPr lang="en-GB" dirty="0">
                  <a:latin typeface="Twinkl" pitchFamily="2" charset="0"/>
                </a:rPr>
                <a:t>If the dog could speak, what might it say next?</a:t>
              </a:r>
            </a:p>
            <a:p>
              <a:endParaRPr lang="en-GB" dirty="0">
                <a:latin typeface="Twinkl" pitchFamily="2" charset="0"/>
              </a:endParaRPr>
            </a:p>
          </p:txBody>
        </p:sp>
        <p:sp>
          <p:nvSpPr>
            <p:cNvPr id="44" name="Rounded Rectangle 43"/>
            <p:cNvSpPr/>
            <p:nvPr/>
          </p:nvSpPr>
          <p:spPr>
            <a:xfrm>
              <a:off x="792110" y="3479913"/>
              <a:ext cx="3890059" cy="868818"/>
            </a:xfrm>
            <a:prstGeom prst="roundRect">
              <a:avLst>
                <a:gd name="adj" fmla="val 16494"/>
              </a:avLst>
            </a:prstGeom>
            <a:noFill/>
            <a:ln w="1270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5" name="Isosceles Triangle 44"/>
          <p:cNvSpPr/>
          <p:nvPr/>
        </p:nvSpPr>
        <p:spPr>
          <a:xfrm rot="10800000">
            <a:off x="5903932" y="4207953"/>
            <a:ext cx="486986" cy="419815"/>
          </a:xfrm>
          <a:prstGeom prst="triangle">
            <a:avLst/>
          </a:prstGeom>
          <a:solidFill>
            <a:srgbClr val="8C36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PTION 1">
            <a:hlinkClick r:id="rId2" action="ppaction://hlinksldjump"/>
          </p:cNvPr>
          <p:cNvSpPr/>
          <p:nvPr/>
        </p:nvSpPr>
        <p:spPr>
          <a:xfrm>
            <a:off x="4116942" y="2773651"/>
            <a:ext cx="1241318" cy="1486116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PTION 3">
            <a:hlinkClick r:id="rId10" action="ppaction://hlinksldjump"/>
          </p:cNvPr>
          <p:cNvSpPr/>
          <p:nvPr/>
        </p:nvSpPr>
        <p:spPr>
          <a:xfrm>
            <a:off x="6868524" y="2792627"/>
            <a:ext cx="1270462" cy="1486116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NEXT BUTTON">
            <a:hlinkClick r:id="rId11" action="ppaction://hlinksldjump"/>
          </p:cNvPr>
          <p:cNvSpPr/>
          <p:nvPr/>
        </p:nvSpPr>
        <p:spPr>
          <a:xfrm>
            <a:off x="6843327" y="5724826"/>
            <a:ext cx="1682153" cy="5704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CD5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3AE55"/>
                </a:solidFill>
              </a:rPr>
              <a:t>Answers</a:t>
            </a:r>
            <a:endParaRPr lang="en-GB" b="1" dirty="0">
              <a:solidFill>
                <a:srgbClr val="C3AE5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0381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>
        <p:fade/>
      </p:transition>
    </mc:Choice>
    <mc:Fallback xmlns="">
      <p:transition advClick="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BG"/>
          <p:cNvGrpSpPr/>
          <p:nvPr/>
        </p:nvGrpSpPr>
        <p:grpSpPr>
          <a:xfrm>
            <a:off x="543750" y="838999"/>
            <a:ext cx="8056493" cy="5534505"/>
            <a:chOff x="543750" y="838999"/>
            <a:chExt cx="8056493" cy="5534505"/>
          </a:xfrm>
        </p:grpSpPr>
        <p:grpSp>
          <p:nvGrpSpPr>
            <p:cNvPr id="23" name="Group 22"/>
            <p:cNvGrpSpPr/>
            <p:nvPr/>
          </p:nvGrpSpPr>
          <p:grpSpPr>
            <a:xfrm>
              <a:off x="543753" y="838999"/>
              <a:ext cx="8056489" cy="5008128"/>
              <a:chOff x="543751" y="838999"/>
              <a:chExt cx="8056491" cy="5008128"/>
            </a:xfrm>
            <a:solidFill>
              <a:srgbClr val="F5E9B0"/>
            </a:solidFill>
          </p:grpSpPr>
          <p:sp>
            <p:nvSpPr>
              <p:cNvPr id="24" name="Rectangle 23"/>
              <p:cNvSpPr/>
              <p:nvPr/>
            </p:nvSpPr>
            <p:spPr>
              <a:xfrm>
                <a:off x="543753" y="838999"/>
                <a:ext cx="8056489" cy="5008128"/>
              </a:xfrm>
              <a:prstGeom prst="rect">
                <a:avLst/>
              </a:prstGeom>
              <a:solidFill>
                <a:srgbClr val="FFD3D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25" name="Group 24"/>
              <p:cNvGrpSpPr/>
              <p:nvPr/>
            </p:nvGrpSpPr>
            <p:grpSpPr>
              <a:xfrm>
                <a:off x="543751" y="1253999"/>
                <a:ext cx="1522268" cy="765045"/>
                <a:chOff x="543751" y="1469990"/>
                <a:chExt cx="1043302" cy="524332"/>
              </a:xfrm>
              <a:grpFill/>
            </p:grpSpPr>
            <p:sp>
              <p:nvSpPr>
                <p:cNvPr id="26" name="Right Triangle 25"/>
                <p:cNvSpPr/>
                <p:nvPr/>
              </p:nvSpPr>
              <p:spPr>
                <a:xfrm rot="5400000">
                  <a:off x="543751" y="1469990"/>
                  <a:ext cx="521651" cy="521651"/>
                </a:xfrm>
                <a:prstGeom prst="rtTriangle">
                  <a:avLst/>
                </a:prstGeom>
                <a:solidFill>
                  <a:srgbClr val="8ACB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" name="Right Triangle 26"/>
                <p:cNvSpPr/>
                <p:nvPr/>
              </p:nvSpPr>
              <p:spPr>
                <a:xfrm rot="16200000">
                  <a:off x="543751" y="1469990"/>
                  <a:ext cx="521651" cy="521651"/>
                </a:xfrm>
                <a:prstGeom prst="rtTriangle">
                  <a:avLst/>
                </a:prstGeom>
                <a:solidFill>
                  <a:srgbClr val="8ACBC0">
                    <a:alpha val="47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8" name="Right Triangle 27"/>
                <p:cNvSpPr/>
                <p:nvPr/>
              </p:nvSpPr>
              <p:spPr>
                <a:xfrm rot="5400000">
                  <a:off x="1065402" y="1472671"/>
                  <a:ext cx="521651" cy="521651"/>
                </a:xfrm>
                <a:prstGeom prst="rtTriangle">
                  <a:avLst/>
                </a:prstGeom>
                <a:solidFill>
                  <a:srgbClr val="8ACBC0">
                    <a:alpha val="21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sp>
          <p:nvSpPr>
            <p:cNvPr id="12" name="Right Triangle 11"/>
            <p:cNvSpPr/>
            <p:nvPr/>
          </p:nvSpPr>
          <p:spPr>
            <a:xfrm>
              <a:off x="543752" y="4752882"/>
              <a:ext cx="891497" cy="891497"/>
            </a:xfrm>
            <a:prstGeom prst="rtTriangle">
              <a:avLst/>
            </a:prstGeom>
            <a:solidFill>
              <a:srgbClr val="8ACBC0">
                <a:alpha val="4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Right Triangle 34"/>
            <p:cNvSpPr/>
            <p:nvPr/>
          </p:nvSpPr>
          <p:spPr>
            <a:xfrm rot="10800000">
              <a:off x="543750" y="4669989"/>
              <a:ext cx="528641" cy="528641"/>
            </a:xfrm>
            <a:prstGeom prst="rtTriangle">
              <a:avLst/>
            </a:prstGeom>
            <a:solidFill>
              <a:srgbClr val="8ACBC0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Freeform 57"/>
            <p:cNvSpPr/>
            <p:nvPr/>
          </p:nvSpPr>
          <p:spPr>
            <a:xfrm>
              <a:off x="543754" y="5648290"/>
              <a:ext cx="8056489" cy="725214"/>
            </a:xfrm>
            <a:custGeom>
              <a:avLst/>
              <a:gdLst>
                <a:gd name="connsiteX0" fmla="*/ 0 w 8177860"/>
                <a:gd name="connsiteY0" fmla="*/ 0 h 725214"/>
                <a:gd name="connsiteX1" fmla="*/ 120871 w 8177860"/>
                <a:gd name="connsiteY1" fmla="*/ 0 h 725214"/>
                <a:gd name="connsiteX2" fmla="*/ 8056989 w 8177860"/>
                <a:gd name="connsiteY2" fmla="*/ 0 h 725214"/>
                <a:gd name="connsiteX3" fmla="*/ 8177860 w 8177860"/>
                <a:gd name="connsiteY3" fmla="*/ 0 h 725214"/>
                <a:gd name="connsiteX4" fmla="*/ 8177860 w 8177860"/>
                <a:gd name="connsiteY4" fmla="*/ 120871 h 725214"/>
                <a:gd name="connsiteX5" fmla="*/ 8177860 w 8177860"/>
                <a:gd name="connsiteY5" fmla="*/ 198317 h 725214"/>
                <a:gd name="connsiteX6" fmla="*/ 8177860 w 8177860"/>
                <a:gd name="connsiteY6" fmla="*/ 604343 h 725214"/>
                <a:gd name="connsiteX7" fmla="*/ 8056989 w 8177860"/>
                <a:gd name="connsiteY7" fmla="*/ 725214 h 725214"/>
                <a:gd name="connsiteX8" fmla="*/ 120871 w 8177860"/>
                <a:gd name="connsiteY8" fmla="*/ 725214 h 725214"/>
                <a:gd name="connsiteX9" fmla="*/ 0 w 8177860"/>
                <a:gd name="connsiteY9" fmla="*/ 604343 h 725214"/>
                <a:gd name="connsiteX10" fmla="*/ 0 w 8177860"/>
                <a:gd name="connsiteY10" fmla="*/ 198317 h 725214"/>
                <a:gd name="connsiteX11" fmla="*/ 0 w 8177860"/>
                <a:gd name="connsiteY11" fmla="*/ 120871 h 7252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177860" h="725214">
                  <a:moveTo>
                    <a:pt x="0" y="0"/>
                  </a:moveTo>
                  <a:lnTo>
                    <a:pt x="120871" y="0"/>
                  </a:lnTo>
                  <a:lnTo>
                    <a:pt x="8056989" y="0"/>
                  </a:lnTo>
                  <a:lnTo>
                    <a:pt x="8177860" y="0"/>
                  </a:lnTo>
                  <a:lnTo>
                    <a:pt x="8177860" y="120871"/>
                  </a:lnTo>
                  <a:lnTo>
                    <a:pt x="8177860" y="198317"/>
                  </a:lnTo>
                  <a:lnTo>
                    <a:pt x="8177860" y="604343"/>
                  </a:lnTo>
                  <a:cubicBezTo>
                    <a:pt x="8177860" y="671098"/>
                    <a:pt x="8123744" y="725214"/>
                    <a:pt x="8056989" y="725214"/>
                  </a:cubicBezTo>
                  <a:lnTo>
                    <a:pt x="120871" y="725214"/>
                  </a:lnTo>
                  <a:cubicBezTo>
                    <a:pt x="54116" y="725214"/>
                    <a:pt x="0" y="671098"/>
                    <a:pt x="0" y="604343"/>
                  </a:cubicBezTo>
                  <a:lnTo>
                    <a:pt x="0" y="198317"/>
                  </a:lnTo>
                  <a:lnTo>
                    <a:pt x="0" y="120871"/>
                  </a:lnTo>
                  <a:close/>
                </a:path>
              </a:pathLst>
            </a:cu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1" name="SAMPLE"/>
          <p:cNvSpPr/>
          <p:nvPr/>
        </p:nvSpPr>
        <p:spPr>
          <a:xfrm>
            <a:off x="618521" y="1586330"/>
            <a:ext cx="7896955" cy="2718401"/>
          </a:xfrm>
          <a:prstGeom prst="roundRect">
            <a:avLst>
              <a:gd name="adj" fmla="val 7540"/>
            </a:avLst>
          </a:prstGeom>
          <a:solidFill>
            <a:srgbClr val="D81C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DUMMY"/>
          <p:cNvSpPr/>
          <p:nvPr/>
        </p:nvSpPr>
        <p:spPr>
          <a:xfrm>
            <a:off x="1471419" y="1179683"/>
            <a:ext cx="78602" cy="46665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3" name="TITLE"/>
          <p:cNvGrpSpPr/>
          <p:nvPr/>
        </p:nvGrpSpPr>
        <p:grpSpPr>
          <a:xfrm>
            <a:off x="543755" y="478894"/>
            <a:ext cx="8056489" cy="994306"/>
            <a:chOff x="543755" y="478894"/>
            <a:chExt cx="8056489" cy="994306"/>
          </a:xfrm>
        </p:grpSpPr>
        <p:sp>
          <p:nvSpPr>
            <p:cNvPr id="55" name="TITLE"/>
            <p:cNvSpPr/>
            <p:nvPr/>
          </p:nvSpPr>
          <p:spPr>
            <a:xfrm>
              <a:off x="543755" y="478894"/>
              <a:ext cx="8056489" cy="994306"/>
            </a:xfrm>
            <a:custGeom>
              <a:avLst/>
              <a:gdLst>
                <a:gd name="connsiteX0" fmla="*/ 95861 w 8056489"/>
                <a:gd name="connsiteY0" fmla="*/ 0 h 994306"/>
                <a:gd name="connsiteX1" fmla="*/ 7960628 w 8056489"/>
                <a:gd name="connsiteY1" fmla="*/ 0 h 994306"/>
                <a:gd name="connsiteX2" fmla="*/ 8056489 w 8056489"/>
                <a:gd name="connsiteY2" fmla="*/ 95861 h 994306"/>
                <a:gd name="connsiteX3" fmla="*/ 8056489 w 8056489"/>
                <a:gd name="connsiteY3" fmla="*/ 822899 h 994306"/>
                <a:gd name="connsiteX4" fmla="*/ 8056489 w 8056489"/>
                <a:gd name="connsiteY4" fmla="*/ 898445 h 994306"/>
                <a:gd name="connsiteX5" fmla="*/ 8056489 w 8056489"/>
                <a:gd name="connsiteY5" fmla="*/ 994306 h 994306"/>
                <a:gd name="connsiteX6" fmla="*/ 7960628 w 8056489"/>
                <a:gd name="connsiteY6" fmla="*/ 994306 h 994306"/>
                <a:gd name="connsiteX7" fmla="*/ 95861 w 8056489"/>
                <a:gd name="connsiteY7" fmla="*/ 994306 h 994306"/>
                <a:gd name="connsiteX8" fmla="*/ 4272 w 8056489"/>
                <a:gd name="connsiteY8" fmla="*/ 994306 h 994306"/>
                <a:gd name="connsiteX9" fmla="*/ 4272 w 8056489"/>
                <a:gd name="connsiteY9" fmla="*/ 919605 h 994306"/>
                <a:gd name="connsiteX10" fmla="*/ 0 w 8056489"/>
                <a:gd name="connsiteY10" fmla="*/ 898445 h 994306"/>
                <a:gd name="connsiteX11" fmla="*/ 0 w 8056489"/>
                <a:gd name="connsiteY11" fmla="*/ 95861 h 994306"/>
                <a:gd name="connsiteX12" fmla="*/ 95861 w 8056489"/>
                <a:gd name="connsiteY12" fmla="*/ 0 h 994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56489" h="994306">
                  <a:moveTo>
                    <a:pt x="95861" y="0"/>
                  </a:moveTo>
                  <a:lnTo>
                    <a:pt x="7960628" y="0"/>
                  </a:lnTo>
                  <a:cubicBezTo>
                    <a:pt x="8013571" y="0"/>
                    <a:pt x="8056489" y="42918"/>
                    <a:pt x="8056489" y="95861"/>
                  </a:cubicBezTo>
                  <a:lnTo>
                    <a:pt x="8056489" y="822899"/>
                  </a:lnTo>
                  <a:lnTo>
                    <a:pt x="8056489" y="898445"/>
                  </a:lnTo>
                  <a:lnTo>
                    <a:pt x="8056489" y="994306"/>
                  </a:lnTo>
                  <a:lnTo>
                    <a:pt x="7960628" y="994306"/>
                  </a:lnTo>
                  <a:lnTo>
                    <a:pt x="95861" y="994306"/>
                  </a:lnTo>
                  <a:lnTo>
                    <a:pt x="4272" y="994306"/>
                  </a:lnTo>
                  <a:lnTo>
                    <a:pt x="4272" y="919605"/>
                  </a:lnTo>
                  <a:lnTo>
                    <a:pt x="0" y="898445"/>
                  </a:lnTo>
                  <a:lnTo>
                    <a:pt x="0" y="95861"/>
                  </a:lnTo>
                  <a:cubicBezTo>
                    <a:pt x="0" y="42918"/>
                    <a:pt x="42918" y="0"/>
                    <a:pt x="95861" y="0"/>
                  </a:cubicBezTo>
                  <a:close/>
                </a:path>
              </a:pathLst>
            </a:cu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TITLE"/>
            <p:cNvSpPr txBox="1">
              <a:spLocks/>
            </p:cNvSpPr>
            <p:nvPr/>
          </p:nvSpPr>
          <p:spPr>
            <a:xfrm>
              <a:off x="543756" y="478894"/>
              <a:ext cx="8056488" cy="994306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 algn="ctr"/>
              <a:r>
                <a:rPr lang="en-US" sz="3600" i="1" dirty="0">
                  <a:solidFill>
                    <a:schemeClr val="bg1"/>
                  </a:solidFill>
                  <a:latin typeface="+mn-lt"/>
                </a:rPr>
                <a:t>New Classmates</a:t>
              </a:r>
              <a:endParaRPr lang="en-GB" sz="3600" i="1" dirty="0">
                <a:solidFill>
                  <a:schemeClr val="bg1"/>
                </a:solidFill>
                <a:latin typeface="+mn-lt"/>
              </a:endParaRPr>
            </a:p>
          </p:txBody>
        </p:sp>
      </p:grpSp>
      <p:sp>
        <p:nvSpPr>
          <p:cNvPr id="54" name="TITLE"/>
          <p:cNvSpPr/>
          <p:nvPr/>
        </p:nvSpPr>
        <p:spPr>
          <a:xfrm>
            <a:off x="618521" y="550258"/>
            <a:ext cx="7906959" cy="848368"/>
          </a:xfrm>
          <a:custGeom>
            <a:avLst/>
            <a:gdLst>
              <a:gd name="connsiteX0" fmla="*/ 95861 w 8056489"/>
              <a:gd name="connsiteY0" fmla="*/ 0 h 994306"/>
              <a:gd name="connsiteX1" fmla="*/ 7960628 w 8056489"/>
              <a:gd name="connsiteY1" fmla="*/ 0 h 994306"/>
              <a:gd name="connsiteX2" fmla="*/ 8056489 w 8056489"/>
              <a:gd name="connsiteY2" fmla="*/ 95861 h 994306"/>
              <a:gd name="connsiteX3" fmla="*/ 8056489 w 8056489"/>
              <a:gd name="connsiteY3" fmla="*/ 822899 h 994306"/>
              <a:gd name="connsiteX4" fmla="*/ 8056489 w 8056489"/>
              <a:gd name="connsiteY4" fmla="*/ 898445 h 994306"/>
              <a:gd name="connsiteX5" fmla="*/ 8056489 w 8056489"/>
              <a:gd name="connsiteY5" fmla="*/ 994306 h 994306"/>
              <a:gd name="connsiteX6" fmla="*/ 7960628 w 8056489"/>
              <a:gd name="connsiteY6" fmla="*/ 994306 h 994306"/>
              <a:gd name="connsiteX7" fmla="*/ 95861 w 8056489"/>
              <a:gd name="connsiteY7" fmla="*/ 994306 h 994306"/>
              <a:gd name="connsiteX8" fmla="*/ 4272 w 8056489"/>
              <a:gd name="connsiteY8" fmla="*/ 994306 h 994306"/>
              <a:gd name="connsiteX9" fmla="*/ 4272 w 8056489"/>
              <a:gd name="connsiteY9" fmla="*/ 919605 h 994306"/>
              <a:gd name="connsiteX10" fmla="*/ 0 w 8056489"/>
              <a:gd name="connsiteY10" fmla="*/ 898445 h 994306"/>
              <a:gd name="connsiteX11" fmla="*/ 0 w 8056489"/>
              <a:gd name="connsiteY11" fmla="*/ 95861 h 994306"/>
              <a:gd name="connsiteX12" fmla="*/ 95861 w 8056489"/>
              <a:gd name="connsiteY12" fmla="*/ 0 h 994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056489" h="994306">
                <a:moveTo>
                  <a:pt x="95861" y="0"/>
                </a:moveTo>
                <a:lnTo>
                  <a:pt x="7960628" y="0"/>
                </a:lnTo>
                <a:cubicBezTo>
                  <a:pt x="8013571" y="0"/>
                  <a:pt x="8056489" y="42918"/>
                  <a:pt x="8056489" y="95861"/>
                </a:cubicBezTo>
                <a:lnTo>
                  <a:pt x="8056489" y="822899"/>
                </a:lnTo>
                <a:lnTo>
                  <a:pt x="8056489" y="898445"/>
                </a:lnTo>
                <a:lnTo>
                  <a:pt x="8056489" y="994306"/>
                </a:lnTo>
                <a:lnTo>
                  <a:pt x="7960628" y="994306"/>
                </a:lnTo>
                <a:lnTo>
                  <a:pt x="95861" y="994306"/>
                </a:lnTo>
                <a:lnTo>
                  <a:pt x="4272" y="994306"/>
                </a:lnTo>
                <a:lnTo>
                  <a:pt x="4272" y="919605"/>
                </a:lnTo>
                <a:lnTo>
                  <a:pt x="0" y="898445"/>
                </a:lnTo>
                <a:lnTo>
                  <a:pt x="0" y="95861"/>
                </a:lnTo>
                <a:cubicBezTo>
                  <a:pt x="0" y="42918"/>
                  <a:pt x="42918" y="0"/>
                  <a:pt x="95861" y="0"/>
                </a:cubicBezTo>
                <a:close/>
              </a:path>
            </a:pathLst>
          </a:custGeom>
          <a:noFill/>
          <a:ln w="12700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NEXT BUTTON">
            <a:hlinkClick r:id="rId2" action="ppaction://hlinksldjump"/>
          </p:cNvPr>
          <p:cNvSpPr/>
          <p:nvPr/>
        </p:nvSpPr>
        <p:spPr>
          <a:xfrm>
            <a:off x="618521" y="5724827"/>
            <a:ext cx="1682153" cy="5704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CD5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3AE55"/>
                </a:solidFill>
              </a:rPr>
              <a:t>Back to Menu</a:t>
            </a:r>
            <a:endParaRPr lang="en-GB" b="1" dirty="0">
              <a:solidFill>
                <a:srgbClr val="C3AE55"/>
              </a:solidFill>
            </a:endParaRPr>
          </a:p>
        </p:txBody>
      </p:sp>
      <p:sp>
        <p:nvSpPr>
          <p:cNvPr id="152" name="TextBox 151"/>
          <p:cNvSpPr txBox="1"/>
          <p:nvPr/>
        </p:nvSpPr>
        <p:spPr>
          <a:xfrm>
            <a:off x="2950540" y="6051532"/>
            <a:ext cx="33480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i="1" dirty="0">
                <a:solidFill>
                  <a:schemeClr val="bg1"/>
                </a:solidFill>
                <a:latin typeface="Twinkl" pitchFamily="2" charset="0"/>
              </a:rPr>
              <a:t>New Classmates</a:t>
            </a:r>
          </a:p>
          <a:p>
            <a:pPr algn="ctr"/>
            <a:r>
              <a:rPr lang="en-GB" sz="800" dirty="0">
                <a:solidFill>
                  <a:schemeClr val="bg1"/>
                </a:solidFill>
                <a:latin typeface="Twinkl" pitchFamily="2" charset="0"/>
              </a:rPr>
              <a:t>Copyright © Emily </a:t>
            </a:r>
            <a:r>
              <a:rPr lang="en-GB" sz="800" dirty="0" err="1">
                <a:solidFill>
                  <a:schemeClr val="bg1"/>
                </a:solidFill>
                <a:latin typeface="Twinkl" pitchFamily="2" charset="0"/>
              </a:rPr>
              <a:t>Gravett</a:t>
            </a:r>
            <a:r>
              <a:rPr lang="en-GB" sz="800" dirty="0">
                <a:solidFill>
                  <a:schemeClr val="bg1"/>
                </a:solidFill>
                <a:latin typeface="Twinkl" pitchFamily="2" charset="0"/>
              </a:rPr>
              <a:t> 2020</a:t>
            </a:r>
          </a:p>
        </p:txBody>
      </p:sp>
      <p:sp>
        <p:nvSpPr>
          <p:cNvPr id="155" name="NEXT BUTTON">
            <a:hlinkClick r:id="rId3" action="ppaction://hlinksldjump"/>
          </p:cNvPr>
          <p:cNvSpPr/>
          <p:nvPr/>
        </p:nvSpPr>
        <p:spPr>
          <a:xfrm>
            <a:off x="6843327" y="5724826"/>
            <a:ext cx="1682153" cy="5704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CD5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3AE55"/>
                </a:solidFill>
              </a:rPr>
              <a:t>Answers</a:t>
            </a:r>
            <a:endParaRPr lang="en-GB" b="1" dirty="0">
              <a:solidFill>
                <a:srgbClr val="C3AE55"/>
              </a:solidFill>
            </a:endParaRPr>
          </a:p>
        </p:txBody>
      </p:sp>
      <p:grpSp>
        <p:nvGrpSpPr>
          <p:cNvPr id="49" name="Inference Iggy"/>
          <p:cNvGrpSpPr/>
          <p:nvPr/>
        </p:nvGrpSpPr>
        <p:grpSpPr>
          <a:xfrm>
            <a:off x="4155868" y="2887446"/>
            <a:ext cx="1231534" cy="1234803"/>
            <a:chOff x="4155868" y="2887446"/>
            <a:chExt cx="1231534" cy="1234803"/>
          </a:xfrm>
        </p:grpSpPr>
        <p:sp>
          <p:nvSpPr>
            <p:cNvPr id="21" name="Rounded Rectangle 20"/>
            <p:cNvSpPr/>
            <p:nvPr/>
          </p:nvSpPr>
          <p:spPr>
            <a:xfrm>
              <a:off x="4324272" y="2887446"/>
              <a:ext cx="894725" cy="894725"/>
            </a:xfrm>
            <a:prstGeom prst="roundRect">
              <a:avLst/>
            </a:prstGeom>
            <a:blipFill dpi="0" rotWithShape="1">
              <a:blip r:embed="rId4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7" name="Rounded Rectangle 106"/>
            <p:cNvSpPr/>
            <p:nvPr/>
          </p:nvSpPr>
          <p:spPr>
            <a:xfrm>
              <a:off x="4155868" y="3850902"/>
              <a:ext cx="1231534" cy="271347"/>
            </a:xfrm>
            <a:prstGeom prst="roundRect">
              <a:avLst/>
            </a:prstGeom>
            <a:solidFill>
              <a:schemeClr val="bg1">
                <a:alpha val="7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dirty="0">
                  <a:solidFill>
                    <a:sysClr val="windowText" lastClr="000000"/>
                  </a:solidFill>
                </a:rPr>
                <a:t>Rex Retriever</a:t>
              </a:r>
            </a:p>
          </p:txBody>
        </p:sp>
      </p:grpSp>
      <p:grpSp>
        <p:nvGrpSpPr>
          <p:cNvPr id="50" name="Predicting Pip"/>
          <p:cNvGrpSpPr/>
          <p:nvPr/>
        </p:nvGrpSpPr>
        <p:grpSpPr>
          <a:xfrm>
            <a:off x="5531659" y="2887446"/>
            <a:ext cx="1231534" cy="1234803"/>
            <a:chOff x="5531659" y="2887446"/>
            <a:chExt cx="1231534" cy="1234803"/>
          </a:xfrm>
        </p:grpSpPr>
        <p:sp>
          <p:nvSpPr>
            <p:cNvPr id="133" name="Rounded Rectangle 132"/>
            <p:cNvSpPr/>
            <p:nvPr/>
          </p:nvSpPr>
          <p:spPr>
            <a:xfrm>
              <a:off x="5700063" y="2887446"/>
              <a:ext cx="894725" cy="894725"/>
            </a:xfrm>
            <a:prstGeom prst="roundRect">
              <a:avLst/>
            </a:prstGeom>
            <a:blipFill>
              <a:blip r:embed="rId5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5" name="Rounded Rectangle 134"/>
            <p:cNvSpPr/>
            <p:nvPr/>
          </p:nvSpPr>
          <p:spPr>
            <a:xfrm>
              <a:off x="5531659" y="3850902"/>
              <a:ext cx="1231534" cy="271347"/>
            </a:xfrm>
            <a:prstGeom prst="roundRect">
              <a:avLst/>
            </a:prstGeom>
            <a:solidFill>
              <a:schemeClr val="bg1">
                <a:alpha val="7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dirty="0">
                  <a:solidFill>
                    <a:sysClr val="windowText" lastClr="000000"/>
                  </a:solidFill>
                </a:rPr>
                <a:t>Predicting Pip</a:t>
              </a:r>
            </a:p>
          </p:txBody>
        </p:sp>
      </p:grpSp>
      <p:grpSp>
        <p:nvGrpSpPr>
          <p:cNvPr id="51" name="Sequencing Suki"/>
          <p:cNvGrpSpPr/>
          <p:nvPr/>
        </p:nvGrpSpPr>
        <p:grpSpPr>
          <a:xfrm>
            <a:off x="6907452" y="2887446"/>
            <a:ext cx="1231534" cy="1234803"/>
            <a:chOff x="6907452" y="2887446"/>
            <a:chExt cx="1231534" cy="1234803"/>
          </a:xfrm>
        </p:grpSpPr>
        <p:sp>
          <p:nvSpPr>
            <p:cNvPr id="137" name="Rounded Rectangle 136"/>
            <p:cNvSpPr/>
            <p:nvPr/>
          </p:nvSpPr>
          <p:spPr>
            <a:xfrm>
              <a:off x="7075856" y="2887446"/>
              <a:ext cx="894725" cy="894725"/>
            </a:xfrm>
            <a:prstGeom prst="roundRect">
              <a:avLst/>
            </a:prstGeom>
            <a:blipFill>
              <a:blip r:embed="rId6" cstate="print">
                <a:duotone>
                  <a:prstClr val="black"/>
                  <a:schemeClr val="tx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38" name="Rounded Rectangle 137"/>
            <p:cNvSpPr/>
            <p:nvPr/>
          </p:nvSpPr>
          <p:spPr>
            <a:xfrm>
              <a:off x="6907452" y="3850902"/>
              <a:ext cx="1231534" cy="271347"/>
            </a:xfrm>
            <a:prstGeom prst="roundRect">
              <a:avLst/>
            </a:prstGeom>
            <a:solidFill>
              <a:schemeClr val="tx1">
                <a:lumMod val="90000"/>
                <a:lumOff val="10000"/>
                <a:alpha val="7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spc="-100" dirty="0">
                  <a:solidFill>
                    <a:schemeClr val="bg1"/>
                  </a:solidFill>
                </a:rPr>
                <a:t>Vocabulary Victor</a:t>
              </a:r>
            </a:p>
          </p:txBody>
        </p:sp>
      </p:grpSp>
      <p:grpSp>
        <p:nvGrpSpPr>
          <p:cNvPr id="60" name="Group 59"/>
          <p:cNvGrpSpPr/>
          <p:nvPr/>
        </p:nvGrpSpPr>
        <p:grpSpPr>
          <a:xfrm>
            <a:off x="808070" y="1701491"/>
            <a:ext cx="7530801" cy="435805"/>
            <a:chOff x="808070" y="1701491"/>
            <a:chExt cx="7530801" cy="435805"/>
          </a:xfrm>
        </p:grpSpPr>
        <p:sp>
          <p:nvSpPr>
            <p:cNvPr id="32" name="TextBox 31"/>
            <p:cNvSpPr txBox="1"/>
            <p:nvPr/>
          </p:nvSpPr>
          <p:spPr>
            <a:xfrm>
              <a:off x="808070" y="1701491"/>
              <a:ext cx="753080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>
                  <a:solidFill>
                    <a:schemeClr val="bg1"/>
                  </a:solidFill>
                  <a:latin typeface="Twinkl" pitchFamily="2" charset="0"/>
                </a:rPr>
                <a:t>Look at this great illustration by Emily </a:t>
              </a:r>
              <a:r>
                <a:rPr lang="en-GB" b="1" dirty="0" err="1">
                  <a:solidFill>
                    <a:schemeClr val="bg1"/>
                  </a:solidFill>
                  <a:latin typeface="Twinkl" pitchFamily="2" charset="0"/>
                </a:rPr>
                <a:t>Gravett</a:t>
              </a:r>
              <a:r>
                <a:rPr lang="en-GB" b="1" dirty="0">
                  <a:solidFill>
                    <a:schemeClr val="bg1"/>
                  </a:solidFill>
                  <a:latin typeface="Twinkl" pitchFamily="2" charset="0"/>
                </a:rPr>
                <a:t>.</a:t>
              </a:r>
            </a:p>
          </p:txBody>
        </p:sp>
        <p:cxnSp>
          <p:nvCxnSpPr>
            <p:cNvPr id="39" name="Straight Connector 38"/>
            <p:cNvCxnSpPr/>
            <p:nvPr/>
          </p:nvCxnSpPr>
          <p:spPr>
            <a:xfrm>
              <a:off x="808070" y="2137296"/>
              <a:ext cx="753080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0" name="Instructions"/>
          <p:cNvSpPr txBox="1"/>
          <p:nvPr/>
        </p:nvSpPr>
        <p:spPr>
          <a:xfrm>
            <a:off x="3749040" y="2226630"/>
            <a:ext cx="46399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Click on each member of the Totally </a:t>
            </a:r>
            <a:r>
              <a:rPr lang="en-GB" sz="1600" dirty="0" err="1">
                <a:solidFill>
                  <a:schemeClr val="bg1"/>
                </a:solidFill>
                <a:latin typeface="Twinkl" pitchFamily="2" charset="0"/>
              </a:rPr>
              <a:t>Pawsome</a:t>
            </a:r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 Gang and help them to read the picture.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767703" y="2220190"/>
            <a:ext cx="2995785" cy="3256875"/>
            <a:chOff x="767703" y="2220190"/>
            <a:chExt cx="2995785" cy="3256875"/>
          </a:xfrm>
        </p:grpSpPr>
        <p:grpSp>
          <p:nvGrpSpPr>
            <p:cNvPr id="5" name="Group 4"/>
            <p:cNvGrpSpPr/>
            <p:nvPr/>
          </p:nvGrpSpPr>
          <p:grpSpPr>
            <a:xfrm>
              <a:off x="767703" y="2220190"/>
              <a:ext cx="2995785" cy="3256875"/>
              <a:chOff x="1033581" y="2220190"/>
              <a:chExt cx="2474925" cy="3256875"/>
            </a:xfrm>
          </p:grpSpPr>
          <p:pic>
            <p:nvPicPr>
              <p:cNvPr id="2" name="Picture 1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033581" y="2220190"/>
                <a:ext cx="2474925" cy="3256875"/>
              </a:xfrm>
              <a:prstGeom prst="rect">
                <a:avLst/>
              </a:prstGeom>
            </p:spPr>
          </p:pic>
          <p:sp>
            <p:nvSpPr>
              <p:cNvPr id="4" name="Rectangle 3"/>
              <p:cNvSpPr/>
              <p:nvPr/>
            </p:nvSpPr>
            <p:spPr>
              <a:xfrm>
                <a:off x="1136996" y="2742185"/>
                <a:ext cx="2280429" cy="253449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321859" y="2687668"/>
              <a:ext cx="1999341" cy="2589008"/>
            </a:xfrm>
            <a:prstGeom prst="rect">
              <a:avLst/>
            </a:prstGeom>
          </p:spPr>
        </p:pic>
      </p:grpSp>
      <p:sp>
        <p:nvSpPr>
          <p:cNvPr id="169" name="Zoom In">
            <a:hlinkClick r:id="rId10" action="ppaction://hlinksldjump"/>
          </p:cNvPr>
          <p:cNvSpPr/>
          <p:nvPr/>
        </p:nvSpPr>
        <p:spPr>
          <a:xfrm>
            <a:off x="3368373" y="2756425"/>
            <a:ext cx="233117" cy="233117"/>
          </a:xfrm>
          <a:custGeom>
            <a:avLst/>
            <a:gdLst>
              <a:gd name="connsiteX0" fmla="*/ 272640 w 637564"/>
              <a:gd name="connsiteY0" fmla="*/ 82365 h 637564"/>
              <a:gd name="connsiteX1" fmla="*/ 272640 w 637564"/>
              <a:gd name="connsiteY1" fmla="*/ 272641 h 637564"/>
              <a:gd name="connsiteX2" fmla="*/ 78566 w 637564"/>
              <a:gd name="connsiteY2" fmla="*/ 272641 h 637564"/>
              <a:gd name="connsiteX3" fmla="*/ 78566 w 637564"/>
              <a:gd name="connsiteY3" fmla="*/ 364920 h 637564"/>
              <a:gd name="connsiteX4" fmla="*/ 272640 w 637564"/>
              <a:gd name="connsiteY4" fmla="*/ 364920 h 637564"/>
              <a:gd name="connsiteX5" fmla="*/ 272640 w 637564"/>
              <a:gd name="connsiteY5" fmla="*/ 562791 h 637564"/>
              <a:gd name="connsiteX6" fmla="*/ 364919 w 637564"/>
              <a:gd name="connsiteY6" fmla="*/ 562791 h 637564"/>
              <a:gd name="connsiteX7" fmla="*/ 364919 w 637564"/>
              <a:gd name="connsiteY7" fmla="*/ 364920 h 637564"/>
              <a:gd name="connsiteX8" fmla="*/ 558992 w 637564"/>
              <a:gd name="connsiteY8" fmla="*/ 364920 h 637564"/>
              <a:gd name="connsiteX9" fmla="*/ 558992 w 637564"/>
              <a:gd name="connsiteY9" fmla="*/ 272641 h 637564"/>
              <a:gd name="connsiteX10" fmla="*/ 364919 w 637564"/>
              <a:gd name="connsiteY10" fmla="*/ 272641 h 637564"/>
              <a:gd name="connsiteX11" fmla="*/ 364919 w 637564"/>
              <a:gd name="connsiteY11" fmla="*/ 82365 h 637564"/>
              <a:gd name="connsiteX12" fmla="*/ 318782 w 637564"/>
              <a:gd name="connsiteY12" fmla="*/ 0 h 637564"/>
              <a:gd name="connsiteX13" fmla="*/ 637564 w 637564"/>
              <a:gd name="connsiteY13" fmla="*/ 318782 h 637564"/>
              <a:gd name="connsiteX14" fmla="*/ 318782 w 637564"/>
              <a:gd name="connsiteY14" fmla="*/ 637564 h 637564"/>
              <a:gd name="connsiteX15" fmla="*/ 0 w 637564"/>
              <a:gd name="connsiteY15" fmla="*/ 318782 h 637564"/>
              <a:gd name="connsiteX16" fmla="*/ 318782 w 637564"/>
              <a:gd name="connsiteY16" fmla="*/ 0 h 637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37564" h="637564">
                <a:moveTo>
                  <a:pt x="272640" y="82365"/>
                </a:moveTo>
                <a:lnTo>
                  <a:pt x="272640" y="272641"/>
                </a:lnTo>
                <a:lnTo>
                  <a:pt x="78566" y="272641"/>
                </a:lnTo>
                <a:lnTo>
                  <a:pt x="78566" y="364920"/>
                </a:lnTo>
                <a:lnTo>
                  <a:pt x="272640" y="364920"/>
                </a:lnTo>
                <a:lnTo>
                  <a:pt x="272640" y="562791"/>
                </a:lnTo>
                <a:lnTo>
                  <a:pt x="364919" y="562791"/>
                </a:lnTo>
                <a:lnTo>
                  <a:pt x="364919" y="364920"/>
                </a:lnTo>
                <a:lnTo>
                  <a:pt x="558992" y="364920"/>
                </a:lnTo>
                <a:lnTo>
                  <a:pt x="558992" y="272641"/>
                </a:lnTo>
                <a:lnTo>
                  <a:pt x="364919" y="272641"/>
                </a:lnTo>
                <a:lnTo>
                  <a:pt x="364919" y="82365"/>
                </a:lnTo>
                <a:close/>
                <a:moveTo>
                  <a:pt x="318782" y="0"/>
                </a:moveTo>
                <a:cubicBezTo>
                  <a:pt x="494840" y="0"/>
                  <a:pt x="637564" y="142724"/>
                  <a:pt x="637564" y="318782"/>
                </a:cubicBezTo>
                <a:cubicBezTo>
                  <a:pt x="637564" y="494840"/>
                  <a:pt x="494840" y="637564"/>
                  <a:pt x="318782" y="637564"/>
                </a:cubicBezTo>
                <a:cubicBezTo>
                  <a:pt x="142724" y="637564"/>
                  <a:pt x="0" y="494840"/>
                  <a:pt x="0" y="318782"/>
                </a:cubicBezTo>
                <a:cubicBezTo>
                  <a:pt x="0" y="142724"/>
                  <a:pt x="142724" y="0"/>
                  <a:pt x="318782" y="0"/>
                </a:cubicBezTo>
                <a:close/>
              </a:path>
            </a:pathLst>
          </a:custGeom>
          <a:solidFill>
            <a:schemeClr val="tx1">
              <a:lumMod val="90000"/>
              <a:lumOff val="10000"/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1" name="SUKI TEXT"/>
          <p:cNvGrpSpPr/>
          <p:nvPr/>
        </p:nvGrpSpPr>
        <p:grpSpPr>
          <a:xfrm>
            <a:off x="4083510" y="4406981"/>
            <a:ext cx="4317748" cy="1174928"/>
            <a:chOff x="727113" y="3415220"/>
            <a:chExt cx="4066329" cy="1004997"/>
          </a:xfrm>
        </p:grpSpPr>
        <p:sp>
          <p:nvSpPr>
            <p:cNvPr id="42" name="Rounded Rectangle 41"/>
            <p:cNvSpPr/>
            <p:nvPr/>
          </p:nvSpPr>
          <p:spPr>
            <a:xfrm>
              <a:off x="727113" y="3415220"/>
              <a:ext cx="4043191" cy="1004997"/>
            </a:xfrm>
            <a:prstGeom prst="roundRect">
              <a:avLst>
                <a:gd name="adj" fmla="val 16494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863724" y="3504580"/>
              <a:ext cx="3929718" cy="7897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rgbClr val="D81C33"/>
                  </a:solidFill>
                </a:rPr>
                <a:t>Vocabulary Victor wants to know…</a:t>
              </a:r>
              <a:br>
                <a:rPr lang="en-GB" b="1" dirty="0"/>
              </a:br>
              <a:r>
                <a:rPr lang="en-GB" dirty="0">
                  <a:latin typeface="Twinkl" pitchFamily="2" charset="0"/>
                </a:rPr>
                <a:t>What word might an author use to describe the mouse?</a:t>
              </a:r>
            </a:p>
          </p:txBody>
        </p:sp>
        <p:sp>
          <p:nvSpPr>
            <p:cNvPr id="44" name="Rounded Rectangle 43"/>
            <p:cNvSpPr/>
            <p:nvPr/>
          </p:nvSpPr>
          <p:spPr>
            <a:xfrm>
              <a:off x="792110" y="3479913"/>
              <a:ext cx="3890059" cy="868818"/>
            </a:xfrm>
            <a:prstGeom prst="roundRect">
              <a:avLst>
                <a:gd name="adj" fmla="val 16494"/>
              </a:avLst>
            </a:prstGeom>
            <a:noFill/>
            <a:ln w="1270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5" name="Isosceles Triangle 44"/>
          <p:cNvSpPr/>
          <p:nvPr/>
        </p:nvSpPr>
        <p:spPr>
          <a:xfrm rot="10800000">
            <a:off x="7279725" y="4207953"/>
            <a:ext cx="486986" cy="419815"/>
          </a:xfrm>
          <a:prstGeom prst="triangle">
            <a:avLst/>
          </a:prstGeom>
          <a:solidFill>
            <a:srgbClr val="D81C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PTION 1">
            <a:hlinkClick r:id="rId2" action="ppaction://hlinksldjump"/>
          </p:cNvPr>
          <p:cNvSpPr/>
          <p:nvPr/>
        </p:nvSpPr>
        <p:spPr>
          <a:xfrm>
            <a:off x="4116942" y="2773651"/>
            <a:ext cx="1241318" cy="1486116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PTION 2">
            <a:hlinkClick r:id="rId11" action="ppaction://hlinksldjump"/>
          </p:cNvPr>
          <p:cNvSpPr/>
          <p:nvPr/>
        </p:nvSpPr>
        <p:spPr>
          <a:xfrm>
            <a:off x="5526665" y="2788597"/>
            <a:ext cx="1197602" cy="1486116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710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>
        <p:fade/>
      </p:transition>
    </mc:Choice>
    <mc:Fallback xmlns="">
      <p:transition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BG"/>
          <p:cNvGrpSpPr/>
          <p:nvPr/>
        </p:nvGrpSpPr>
        <p:grpSpPr>
          <a:xfrm>
            <a:off x="543750" y="838999"/>
            <a:ext cx="8056493" cy="5534505"/>
            <a:chOff x="543750" y="838999"/>
            <a:chExt cx="8056493" cy="5534505"/>
          </a:xfrm>
        </p:grpSpPr>
        <p:grpSp>
          <p:nvGrpSpPr>
            <p:cNvPr id="23" name="Group 22"/>
            <p:cNvGrpSpPr/>
            <p:nvPr/>
          </p:nvGrpSpPr>
          <p:grpSpPr>
            <a:xfrm>
              <a:off x="543753" y="838999"/>
              <a:ext cx="8056489" cy="5008128"/>
              <a:chOff x="543751" y="838999"/>
              <a:chExt cx="8056491" cy="5008128"/>
            </a:xfrm>
            <a:solidFill>
              <a:srgbClr val="F5E9B0"/>
            </a:solidFill>
          </p:grpSpPr>
          <p:sp>
            <p:nvSpPr>
              <p:cNvPr id="24" name="Rectangle 23"/>
              <p:cNvSpPr/>
              <p:nvPr/>
            </p:nvSpPr>
            <p:spPr>
              <a:xfrm>
                <a:off x="543753" y="838999"/>
                <a:ext cx="8056489" cy="5008128"/>
              </a:xfrm>
              <a:prstGeom prst="rect">
                <a:avLst/>
              </a:prstGeom>
              <a:solidFill>
                <a:srgbClr val="ECD56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25" name="Group 24"/>
              <p:cNvGrpSpPr/>
              <p:nvPr/>
            </p:nvGrpSpPr>
            <p:grpSpPr>
              <a:xfrm>
                <a:off x="543751" y="1253999"/>
                <a:ext cx="1522268" cy="765045"/>
                <a:chOff x="543751" y="1469990"/>
                <a:chExt cx="1043302" cy="524332"/>
              </a:xfrm>
              <a:grpFill/>
            </p:grpSpPr>
            <p:sp>
              <p:nvSpPr>
                <p:cNvPr id="26" name="Right Triangle 25"/>
                <p:cNvSpPr/>
                <p:nvPr/>
              </p:nvSpPr>
              <p:spPr>
                <a:xfrm rot="5400000">
                  <a:off x="543751" y="1469990"/>
                  <a:ext cx="521651" cy="521651"/>
                </a:xfrm>
                <a:prstGeom prst="rtTriangle">
                  <a:avLst/>
                </a:prstGeom>
                <a:solidFill>
                  <a:srgbClr val="C3AE5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" name="Right Triangle 26"/>
                <p:cNvSpPr/>
                <p:nvPr/>
              </p:nvSpPr>
              <p:spPr>
                <a:xfrm rot="16200000">
                  <a:off x="543751" y="1469990"/>
                  <a:ext cx="521651" cy="521651"/>
                </a:xfrm>
                <a:prstGeom prst="rtTriangle">
                  <a:avLst/>
                </a:prstGeom>
                <a:solidFill>
                  <a:srgbClr val="C3AE55">
                    <a:alpha val="47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8" name="Right Triangle 27"/>
                <p:cNvSpPr/>
                <p:nvPr/>
              </p:nvSpPr>
              <p:spPr>
                <a:xfrm rot="5400000">
                  <a:off x="1065402" y="1472671"/>
                  <a:ext cx="521651" cy="521651"/>
                </a:xfrm>
                <a:prstGeom prst="rtTriangle">
                  <a:avLst/>
                </a:prstGeom>
                <a:solidFill>
                  <a:srgbClr val="C3AE55">
                    <a:alpha val="21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sp>
          <p:nvSpPr>
            <p:cNvPr id="12" name="Right Triangle 11"/>
            <p:cNvSpPr/>
            <p:nvPr/>
          </p:nvSpPr>
          <p:spPr>
            <a:xfrm>
              <a:off x="543752" y="4752882"/>
              <a:ext cx="891497" cy="891497"/>
            </a:xfrm>
            <a:prstGeom prst="rtTriangle">
              <a:avLst/>
            </a:prstGeom>
            <a:solidFill>
              <a:srgbClr val="C3AE55">
                <a:alpha val="4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Right Triangle 34"/>
            <p:cNvSpPr/>
            <p:nvPr/>
          </p:nvSpPr>
          <p:spPr>
            <a:xfrm rot="10800000">
              <a:off x="543750" y="4669989"/>
              <a:ext cx="528641" cy="528641"/>
            </a:xfrm>
            <a:prstGeom prst="rtTriangle">
              <a:avLst/>
            </a:prstGeom>
            <a:solidFill>
              <a:srgbClr val="C3AE55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Freeform 57"/>
            <p:cNvSpPr/>
            <p:nvPr/>
          </p:nvSpPr>
          <p:spPr>
            <a:xfrm>
              <a:off x="543754" y="5648290"/>
              <a:ext cx="8056489" cy="725214"/>
            </a:xfrm>
            <a:custGeom>
              <a:avLst/>
              <a:gdLst>
                <a:gd name="connsiteX0" fmla="*/ 0 w 8177860"/>
                <a:gd name="connsiteY0" fmla="*/ 0 h 725214"/>
                <a:gd name="connsiteX1" fmla="*/ 120871 w 8177860"/>
                <a:gd name="connsiteY1" fmla="*/ 0 h 725214"/>
                <a:gd name="connsiteX2" fmla="*/ 8056989 w 8177860"/>
                <a:gd name="connsiteY2" fmla="*/ 0 h 725214"/>
                <a:gd name="connsiteX3" fmla="*/ 8177860 w 8177860"/>
                <a:gd name="connsiteY3" fmla="*/ 0 h 725214"/>
                <a:gd name="connsiteX4" fmla="*/ 8177860 w 8177860"/>
                <a:gd name="connsiteY4" fmla="*/ 120871 h 725214"/>
                <a:gd name="connsiteX5" fmla="*/ 8177860 w 8177860"/>
                <a:gd name="connsiteY5" fmla="*/ 198317 h 725214"/>
                <a:gd name="connsiteX6" fmla="*/ 8177860 w 8177860"/>
                <a:gd name="connsiteY6" fmla="*/ 604343 h 725214"/>
                <a:gd name="connsiteX7" fmla="*/ 8056989 w 8177860"/>
                <a:gd name="connsiteY7" fmla="*/ 725214 h 725214"/>
                <a:gd name="connsiteX8" fmla="*/ 120871 w 8177860"/>
                <a:gd name="connsiteY8" fmla="*/ 725214 h 725214"/>
                <a:gd name="connsiteX9" fmla="*/ 0 w 8177860"/>
                <a:gd name="connsiteY9" fmla="*/ 604343 h 725214"/>
                <a:gd name="connsiteX10" fmla="*/ 0 w 8177860"/>
                <a:gd name="connsiteY10" fmla="*/ 198317 h 725214"/>
                <a:gd name="connsiteX11" fmla="*/ 0 w 8177860"/>
                <a:gd name="connsiteY11" fmla="*/ 120871 h 7252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177860" h="725214">
                  <a:moveTo>
                    <a:pt x="0" y="0"/>
                  </a:moveTo>
                  <a:lnTo>
                    <a:pt x="120871" y="0"/>
                  </a:lnTo>
                  <a:lnTo>
                    <a:pt x="8056989" y="0"/>
                  </a:lnTo>
                  <a:lnTo>
                    <a:pt x="8177860" y="0"/>
                  </a:lnTo>
                  <a:lnTo>
                    <a:pt x="8177860" y="120871"/>
                  </a:lnTo>
                  <a:lnTo>
                    <a:pt x="8177860" y="198317"/>
                  </a:lnTo>
                  <a:lnTo>
                    <a:pt x="8177860" y="604343"/>
                  </a:lnTo>
                  <a:cubicBezTo>
                    <a:pt x="8177860" y="671098"/>
                    <a:pt x="8123744" y="725214"/>
                    <a:pt x="8056989" y="725214"/>
                  </a:cubicBezTo>
                  <a:lnTo>
                    <a:pt x="120871" y="725214"/>
                  </a:lnTo>
                  <a:cubicBezTo>
                    <a:pt x="54116" y="725214"/>
                    <a:pt x="0" y="671098"/>
                    <a:pt x="0" y="604343"/>
                  </a:cubicBezTo>
                  <a:lnTo>
                    <a:pt x="0" y="198317"/>
                  </a:lnTo>
                  <a:lnTo>
                    <a:pt x="0" y="120871"/>
                  </a:lnTo>
                  <a:close/>
                </a:path>
              </a:pathLst>
            </a:cu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1" name="SAMPLE"/>
          <p:cNvSpPr/>
          <p:nvPr/>
        </p:nvSpPr>
        <p:spPr>
          <a:xfrm>
            <a:off x="618521" y="1586330"/>
            <a:ext cx="7896955" cy="2718401"/>
          </a:xfrm>
          <a:prstGeom prst="roundRect">
            <a:avLst>
              <a:gd name="adj" fmla="val 7540"/>
            </a:avLst>
          </a:prstGeom>
          <a:solidFill>
            <a:srgbClr val="C3AE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DUMMY"/>
          <p:cNvSpPr/>
          <p:nvPr/>
        </p:nvSpPr>
        <p:spPr>
          <a:xfrm>
            <a:off x="1471419" y="1179683"/>
            <a:ext cx="78602" cy="46665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3" name="TITLE"/>
          <p:cNvGrpSpPr/>
          <p:nvPr/>
        </p:nvGrpSpPr>
        <p:grpSpPr>
          <a:xfrm>
            <a:off x="543755" y="478894"/>
            <a:ext cx="8056489" cy="994306"/>
            <a:chOff x="543755" y="478894"/>
            <a:chExt cx="8056489" cy="994306"/>
          </a:xfrm>
        </p:grpSpPr>
        <p:sp>
          <p:nvSpPr>
            <p:cNvPr id="55" name="TITLE"/>
            <p:cNvSpPr/>
            <p:nvPr/>
          </p:nvSpPr>
          <p:spPr>
            <a:xfrm>
              <a:off x="543755" y="478894"/>
              <a:ext cx="8056489" cy="994306"/>
            </a:xfrm>
            <a:custGeom>
              <a:avLst/>
              <a:gdLst>
                <a:gd name="connsiteX0" fmla="*/ 95861 w 8056489"/>
                <a:gd name="connsiteY0" fmla="*/ 0 h 994306"/>
                <a:gd name="connsiteX1" fmla="*/ 7960628 w 8056489"/>
                <a:gd name="connsiteY1" fmla="*/ 0 h 994306"/>
                <a:gd name="connsiteX2" fmla="*/ 8056489 w 8056489"/>
                <a:gd name="connsiteY2" fmla="*/ 95861 h 994306"/>
                <a:gd name="connsiteX3" fmla="*/ 8056489 w 8056489"/>
                <a:gd name="connsiteY3" fmla="*/ 822899 h 994306"/>
                <a:gd name="connsiteX4" fmla="*/ 8056489 w 8056489"/>
                <a:gd name="connsiteY4" fmla="*/ 898445 h 994306"/>
                <a:gd name="connsiteX5" fmla="*/ 8056489 w 8056489"/>
                <a:gd name="connsiteY5" fmla="*/ 994306 h 994306"/>
                <a:gd name="connsiteX6" fmla="*/ 7960628 w 8056489"/>
                <a:gd name="connsiteY6" fmla="*/ 994306 h 994306"/>
                <a:gd name="connsiteX7" fmla="*/ 95861 w 8056489"/>
                <a:gd name="connsiteY7" fmla="*/ 994306 h 994306"/>
                <a:gd name="connsiteX8" fmla="*/ 4272 w 8056489"/>
                <a:gd name="connsiteY8" fmla="*/ 994306 h 994306"/>
                <a:gd name="connsiteX9" fmla="*/ 4272 w 8056489"/>
                <a:gd name="connsiteY9" fmla="*/ 919605 h 994306"/>
                <a:gd name="connsiteX10" fmla="*/ 0 w 8056489"/>
                <a:gd name="connsiteY10" fmla="*/ 898445 h 994306"/>
                <a:gd name="connsiteX11" fmla="*/ 0 w 8056489"/>
                <a:gd name="connsiteY11" fmla="*/ 95861 h 994306"/>
                <a:gd name="connsiteX12" fmla="*/ 95861 w 8056489"/>
                <a:gd name="connsiteY12" fmla="*/ 0 h 994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56489" h="994306">
                  <a:moveTo>
                    <a:pt x="95861" y="0"/>
                  </a:moveTo>
                  <a:lnTo>
                    <a:pt x="7960628" y="0"/>
                  </a:lnTo>
                  <a:cubicBezTo>
                    <a:pt x="8013571" y="0"/>
                    <a:pt x="8056489" y="42918"/>
                    <a:pt x="8056489" y="95861"/>
                  </a:cubicBezTo>
                  <a:lnTo>
                    <a:pt x="8056489" y="822899"/>
                  </a:lnTo>
                  <a:lnTo>
                    <a:pt x="8056489" y="898445"/>
                  </a:lnTo>
                  <a:lnTo>
                    <a:pt x="8056489" y="994306"/>
                  </a:lnTo>
                  <a:lnTo>
                    <a:pt x="7960628" y="994306"/>
                  </a:lnTo>
                  <a:lnTo>
                    <a:pt x="95861" y="994306"/>
                  </a:lnTo>
                  <a:lnTo>
                    <a:pt x="4272" y="994306"/>
                  </a:lnTo>
                  <a:lnTo>
                    <a:pt x="4272" y="919605"/>
                  </a:lnTo>
                  <a:lnTo>
                    <a:pt x="0" y="898445"/>
                  </a:lnTo>
                  <a:lnTo>
                    <a:pt x="0" y="95861"/>
                  </a:lnTo>
                  <a:cubicBezTo>
                    <a:pt x="0" y="42918"/>
                    <a:pt x="42918" y="0"/>
                    <a:pt x="95861" y="0"/>
                  </a:cubicBezTo>
                  <a:close/>
                </a:path>
              </a:pathLst>
            </a:cu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TITLE"/>
            <p:cNvSpPr txBox="1">
              <a:spLocks/>
            </p:cNvSpPr>
            <p:nvPr/>
          </p:nvSpPr>
          <p:spPr>
            <a:xfrm>
              <a:off x="543756" y="478894"/>
              <a:ext cx="8056488" cy="994306"/>
            </a:xfrm>
            <a:prstGeom prst="roundRect">
              <a:avLst>
                <a:gd name="adj" fmla="val 9641"/>
              </a:avLst>
            </a:prstGeom>
            <a:solidFill>
              <a:srgbClr val="25B7BC"/>
            </a:solidFill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US" sz="3600" i="1" dirty="0">
                  <a:solidFill>
                    <a:schemeClr val="bg1"/>
                  </a:solidFill>
                  <a:latin typeface="+mn-lt"/>
                </a:rPr>
                <a:t>New Classmates </a:t>
              </a:r>
              <a:r>
                <a:rPr lang="en-US" sz="3600" b="0" dirty="0">
                  <a:solidFill>
                    <a:schemeClr val="bg1"/>
                  </a:solidFill>
                  <a:latin typeface="+mn-lt"/>
                </a:rPr>
                <a:t>Answers</a:t>
              </a:r>
              <a:endParaRPr lang="en-GB" sz="3600" b="0" dirty="0">
                <a:solidFill>
                  <a:schemeClr val="bg1"/>
                </a:solidFill>
                <a:latin typeface="+mn-lt"/>
              </a:endParaRPr>
            </a:p>
          </p:txBody>
        </p:sp>
      </p:grpSp>
      <p:sp>
        <p:nvSpPr>
          <p:cNvPr id="54" name="TITLE"/>
          <p:cNvSpPr/>
          <p:nvPr/>
        </p:nvSpPr>
        <p:spPr>
          <a:xfrm>
            <a:off x="618521" y="550258"/>
            <a:ext cx="7906959" cy="848368"/>
          </a:xfrm>
          <a:custGeom>
            <a:avLst/>
            <a:gdLst>
              <a:gd name="connsiteX0" fmla="*/ 95861 w 8056489"/>
              <a:gd name="connsiteY0" fmla="*/ 0 h 994306"/>
              <a:gd name="connsiteX1" fmla="*/ 7960628 w 8056489"/>
              <a:gd name="connsiteY1" fmla="*/ 0 h 994306"/>
              <a:gd name="connsiteX2" fmla="*/ 8056489 w 8056489"/>
              <a:gd name="connsiteY2" fmla="*/ 95861 h 994306"/>
              <a:gd name="connsiteX3" fmla="*/ 8056489 w 8056489"/>
              <a:gd name="connsiteY3" fmla="*/ 822899 h 994306"/>
              <a:gd name="connsiteX4" fmla="*/ 8056489 w 8056489"/>
              <a:gd name="connsiteY4" fmla="*/ 898445 h 994306"/>
              <a:gd name="connsiteX5" fmla="*/ 8056489 w 8056489"/>
              <a:gd name="connsiteY5" fmla="*/ 994306 h 994306"/>
              <a:gd name="connsiteX6" fmla="*/ 7960628 w 8056489"/>
              <a:gd name="connsiteY6" fmla="*/ 994306 h 994306"/>
              <a:gd name="connsiteX7" fmla="*/ 95861 w 8056489"/>
              <a:gd name="connsiteY7" fmla="*/ 994306 h 994306"/>
              <a:gd name="connsiteX8" fmla="*/ 4272 w 8056489"/>
              <a:gd name="connsiteY8" fmla="*/ 994306 h 994306"/>
              <a:gd name="connsiteX9" fmla="*/ 4272 w 8056489"/>
              <a:gd name="connsiteY9" fmla="*/ 919605 h 994306"/>
              <a:gd name="connsiteX10" fmla="*/ 0 w 8056489"/>
              <a:gd name="connsiteY10" fmla="*/ 898445 h 994306"/>
              <a:gd name="connsiteX11" fmla="*/ 0 w 8056489"/>
              <a:gd name="connsiteY11" fmla="*/ 95861 h 994306"/>
              <a:gd name="connsiteX12" fmla="*/ 95861 w 8056489"/>
              <a:gd name="connsiteY12" fmla="*/ 0 h 994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056489" h="994306">
                <a:moveTo>
                  <a:pt x="95861" y="0"/>
                </a:moveTo>
                <a:lnTo>
                  <a:pt x="7960628" y="0"/>
                </a:lnTo>
                <a:cubicBezTo>
                  <a:pt x="8013571" y="0"/>
                  <a:pt x="8056489" y="42918"/>
                  <a:pt x="8056489" y="95861"/>
                </a:cubicBezTo>
                <a:lnTo>
                  <a:pt x="8056489" y="822899"/>
                </a:lnTo>
                <a:lnTo>
                  <a:pt x="8056489" y="898445"/>
                </a:lnTo>
                <a:lnTo>
                  <a:pt x="8056489" y="994306"/>
                </a:lnTo>
                <a:lnTo>
                  <a:pt x="7960628" y="994306"/>
                </a:lnTo>
                <a:lnTo>
                  <a:pt x="95861" y="994306"/>
                </a:lnTo>
                <a:lnTo>
                  <a:pt x="4272" y="994306"/>
                </a:lnTo>
                <a:lnTo>
                  <a:pt x="4272" y="919605"/>
                </a:lnTo>
                <a:lnTo>
                  <a:pt x="0" y="898445"/>
                </a:lnTo>
                <a:lnTo>
                  <a:pt x="0" y="95861"/>
                </a:lnTo>
                <a:cubicBezTo>
                  <a:pt x="0" y="42918"/>
                  <a:pt x="42918" y="0"/>
                  <a:pt x="95861" y="0"/>
                </a:cubicBezTo>
                <a:close/>
              </a:path>
            </a:pathLst>
          </a:custGeom>
          <a:noFill/>
          <a:ln w="12700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NEXT BUTTON">
            <a:hlinkClick r:id="rId2" action="ppaction://hlinksldjump"/>
          </p:cNvPr>
          <p:cNvSpPr/>
          <p:nvPr/>
        </p:nvSpPr>
        <p:spPr>
          <a:xfrm>
            <a:off x="618521" y="5724827"/>
            <a:ext cx="1682153" cy="5704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25B7BC"/>
                </a:solidFill>
              </a:rPr>
              <a:t>Back to Menu</a:t>
            </a:r>
            <a:endParaRPr lang="en-GB" b="1" dirty="0">
              <a:solidFill>
                <a:srgbClr val="25B7BC"/>
              </a:solidFill>
            </a:endParaRPr>
          </a:p>
        </p:txBody>
      </p:sp>
      <p:sp>
        <p:nvSpPr>
          <p:cNvPr id="152" name="TextBox 151"/>
          <p:cNvSpPr txBox="1"/>
          <p:nvPr/>
        </p:nvSpPr>
        <p:spPr>
          <a:xfrm>
            <a:off x="2950540" y="6051532"/>
            <a:ext cx="33480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i="1" dirty="0">
                <a:solidFill>
                  <a:schemeClr val="bg1"/>
                </a:solidFill>
                <a:latin typeface="Twinkl" pitchFamily="2" charset="0"/>
              </a:rPr>
              <a:t>New Classmates</a:t>
            </a:r>
          </a:p>
          <a:p>
            <a:pPr algn="ctr"/>
            <a:r>
              <a:rPr lang="en-GB" sz="800" dirty="0">
                <a:solidFill>
                  <a:schemeClr val="bg1"/>
                </a:solidFill>
                <a:latin typeface="Twinkl" pitchFamily="2" charset="0"/>
              </a:rPr>
              <a:t>Copyright © Emily </a:t>
            </a:r>
            <a:r>
              <a:rPr lang="en-GB" sz="800" dirty="0" err="1">
                <a:solidFill>
                  <a:schemeClr val="bg1"/>
                </a:solidFill>
                <a:latin typeface="Twinkl" pitchFamily="2" charset="0"/>
              </a:rPr>
              <a:t>Gravett</a:t>
            </a:r>
            <a:r>
              <a:rPr lang="en-GB" sz="800" dirty="0">
                <a:solidFill>
                  <a:schemeClr val="bg1"/>
                </a:solidFill>
                <a:latin typeface="Twinkl" pitchFamily="2" charset="0"/>
              </a:rPr>
              <a:t> 2020</a:t>
            </a:r>
          </a:p>
        </p:txBody>
      </p:sp>
      <p:grpSp>
        <p:nvGrpSpPr>
          <p:cNvPr id="60" name="Group 59"/>
          <p:cNvGrpSpPr/>
          <p:nvPr/>
        </p:nvGrpSpPr>
        <p:grpSpPr>
          <a:xfrm>
            <a:off x="808070" y="1701491"/>
            <a:ext cx="7530801" cy="435805"/>
            <a:chOff x="808070" y="1701491"/>
            <a:chExt cx="7530801" cy="435805"/>
          </a:xfrm>
        </p:grpSpPr>
        <p:sp>
          <p:nvSpPr>
            <p:cNvPr id="32" name="TextBox 31"/>
            <p:cNvSpPr txBox="1"/>
            <p:nvPr/>
          </p:nvSpPr>
          <p:spPr>
            <a:xfrm>
              <a:off x="808070" y="1701491"/>
              <a:ext cx="753080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>
                  <a:solidFill>
                    <a:schemeClr val="bg1"/>
                  </a:solidFill>
                  <a:latin typeface="Twinkl" pitchFamily="2" charset="0"/>
                </a:rPr>
                <a:t>Click on each card to reveal an example answer.</a:t>
              </a:r>
            </a:p>
          </p:txBody>
        </p:sp>
        <p:cxnSp>
          <p:nvCxnSpPr>
            <p:cNvPr id="39" name="Straight Connector 38"/>
            <p:cNvCxnSpPr/>
            <p:nvPr/>
          </p:nvCxnSpPr>
          <p:spPr>
            <a:xfrm>
              <a:off x="808070" y="2137296"/>
              <a:ext cx="753080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 13"/>
          <p:cNvGrpSpPr/>
          <p:nvPr/>
        </p:nvGrpSpPr>
        <p:grpSpPr>
          <a:xfrm>
            <a:off x="727006" y="2240280"/>
            <a:ext cx="2501955" cy="3036396"/>
            <a:chOff x="727006" y="2240280"/>
            <a:chExt cx="2501955" cy="3036396"/>
          </a:xfrm>
        </p:grpSpPr>
        <p:grpSp>
          <p:nvGrpSpPr>
            <p:cNvPr id="10" name="Group 9"/>
            <p:cNvGrpSpPr/>
            <p:nvPr/>
          </p:nvGrpSpPr>
          <p:grpSpPr>
            <a:xfrm>
              <a:off x="727006" y="2240280"/>
              <a:ext cx="2495200" cy="3036396"/>
              <a:chOff x="727006" y="2240280"/>
              <a:chExt cx="2495200" cy="3036396"/>
            </a:xfrm>
          </p:grpSpPr>
          <p:sp>
            <p:nvSpPr>
              <p:cNvPr id="2" name="Rounded Rectangle 1"/>
              <p:cNvSpPr/>
              <p:nvPr/>
            </p:nvSpPr>
            <p:spPr>
              <a:xfrm>
                <a:off x="727006" y="2240280"/>
                <a:ext cx="2495200" cy="3036396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Freeform 63"/>
              <p:cNvSpPr/>
              <p:nvPr/>
            </p:nvSpPr>
            <p:spPr>
              <a:xfrm>
                <a:off x="727006" y="2240280"/>
                <a:ext cx="2495200" cy="526936"/>
              </a:xfrm>
              <a:custGeom>
                <a:avLst/>
                <a:gdLst>
                  <a:gd name="connsiteX0" fmla="*/ 415875 w 2495200"/>
                  <a:gd name="connsiteY0" fmla="*/ 0 h 526936"/>
                  <a:gd name="connsiteX1" fmla="*/ 2079325 w 2495200"/>
                  <a:gd name="connsiteY1" fmla="*/ 0 h 526936"/>
                  <a:gd name="connsiteX2" fmla="*/ 2495200 w 2495200"/>
                  <a:gd name="connsiteY2" fmla="*/ 415875 h 526936"/>
                  <a:gd name="connsiteX3" fmla="*/ 2495200 w 2495200"/>
                  <a:gd name="connsiteY3" fmla="*/ 526936 h 526936"/>
                  <a:gd name="connsiteX4" fmla="*/ 0 w 2495200"/>
                  <a:gd name="connsiteY4" fmla="*/ 526936 h 526936"/>
                  <a:gd name="connsiteX5" fmla="*/ 0 w 2495200"/>
                  <a:gd name="connsiteY5" fmla="*/ 415875 h 526936"/>
                  <a:gd name="connsiteX6" fmla="*/ 415875 w 2495200"/>
                  <a:gd name="connsiteY6" fmla="*/ 0 h 5269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495200" h="526936">
                    <a:moveTo>
                      <a:pt x="415875" y="0"/>
                    </a:moveTo>
                    <a:lnTo>
                      <a:pt x="2079325" y="0"/>
                    </a:lnTo>
                    <a:cubicBezTo>
                      <a:pt x="2309006" y="0"/>
                      <a:pt x="2495200" y="186194"/>
                      <a:pt x="2495200" y="415875"/>
                    </a:cubicBezTo>
                    <a:lnTo>
                      <a:pt x="2495200" y="526936"/>
                    </a:lnTo>
                    <a:lnTo>
                      <a:pt x="0" y="526936"/>
                    </a:lnTo>
                    <a:lnTo>
                      <a:pt x="0" y="415875"/>
                    </a:lnTo>
                    <a:cubicBezTo>
                      <a:pt x="0" y="186194"/>
                      <a:pt x="186194" y="0"/>
                      <a:pt x="415875" y="0"/>
                    </a:cubicBezTo>
                    <a:close/>
                  </a:path>
                </a:pathLst>
              </a:custGeom>
              <a:solidFill>
                <a:srgbClr val="F9B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dirty="0"/>
                  <a:t>Rex Retriever</a:t>
                </a:r>
              </a:p>
            </p:txBody>
          </p:sp>
          <p:sp>
            <p:nvSpPr>
              <p:cNvPr id="21" name="Rounded Rectangle 20"/>
              <p:cNvSpPr/>
              <p:nvPr/>
            </p:nvSpPr>
            <p:spPr>
              <a:xfrm>
                <a:off x="808923" y="2824202"/>
                <a:ext cx="526936" cy="526936"/>
              </a:xfrm>
              <a:prstGeom prst="roundRect">
                <a:avLst/>
              </a:prstGeom>
              <a:blipFill dpi="0" rotWithShape="1">
                <a:blip r:embed="rId3" cstate="print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6" name="Straight Connector 5"/>
              <p:cNvCxnSpPr/>
              <p:nvPr/>
            </p:nvCxnSpPr>
            <p:spPr>
              <a:xfrm>
                <a:off x="924319" y="3502588"/>
                <a:ext cx="2138921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" name="TextBox 6"/>
              <p:cNvSpPr txBox="1"/>
              <p:nvPr/>
            </p:nvSpPr>
            <p:spPr>
              <a:xfrm>
                <a:off x="924319" y="3607176"/>
                <a:ext cx="2138922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>
                    <a:latin typeface="Twinkl" pitchFamily="2" charset="0"/>
                  </a:rPr>
                  <a:t>In the picture, it looks like a child is teaching their pets how to answer maths problems.</a:t>
                </a:r>
              </a:p>
            </p:txBody>
          </p:sp>
        </p:grpSp>
        <p:sp>
          <p:nvSpPr>
            <p:cNvPr id="71" name="TextBox 70"/>
            <p:cNvSpPr txBox="1"/>
            <p:nvPr/>
          </p:nvSpPr>
          <p:spPr>
            <a:xfrm>
              <a:off x="1335859" y="2821799"/>
              <a:ext cx="189310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>
                  <a:solidFill>
                    <a:srgbClr val="F9B000"/>
                  </a:solidFill>
                  <a:latin typeface="Twinkl" pitchFamily="2" charset="0"/>
                </a:rPr>
                <a:t>What is happening in this picture?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3307244" y="2240280"/>
            <a:ext cx="2495202" cy="2586335"/>
            <a:chOff x="3307244" y="2240280"/>
            <a:chExt cx="2495202" cy="2586335"/>
          </a:xfrm>
        </p:grpSpPr>
        <p:sp>
          <p:nvSpPr>
            <p:cNvPr id="62" name="Rounded Rectangle 61"/>
            <p:cNvSpPr/>
            <p:nvPr/>
          </p:nvSpPr>
          <p:spPr>
            <a:xfrm>
              <a:off x="3307246" y="2240280"/>
              <a:ext cx="2495200" cy="258633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3" name="Rounded Rectangle 132"/>
            <p:cNvSpPr/>
            <p:nvPr/>
          </p:nvSpPr>
          <p:spPr>
            <a:xfrm>
              <a:off x="3387743" y="2824202"/>
              <a:ext cx="526936" cy="526936"/>
            </a:xfrm>
            <a:prstGeom prst="roundRect">
              <a:avLst/>
            </a:prstGeom>
            <a:blipFill>
              <a:blip r:embed="rId4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Freeform 64"/>
            <p:cNvSpPr/>
            <p:nvPr/>
          </p:nvSpPr>
          <p:spPr>
            <a:xfrm>
              <a:off x="3307244" y="2244659"/>
              <a:ext cx="2495200" cy="526936"/>
            </a:xfrm>
            <a:custGeom>
              <a:avLst/>
              <a:gdLst>
                <a:gd name="connsiteX0" fmla="*/ 415875 w 2495200"/>
                <a:gd name="connsiteY0" fmla="*/ 0 h 526936"/>
                <a:gd name="connsiteX1" fmla="*/ 2079325 w 2495200"/>
                <a:gd name="connsiteY1" fmla="*/ 0 h 526936"/>
                <a:gd name="connsiteX2" fmla="*/ 2495200 w 2495200"/>
                <a:gd name="connsiteY2" fmla="*/ 415875 h 526936"/>
                <a:gd name="connsiteX3" fmla="*/ 2495200 w 2495200"/>
                <a:gd name="connsiteY3" fmla="*/ 526936 h 526936"/>
                <a:gd name="connsiteX4" fmla="*/ 0 w 2495200"/>
                <a:gd name="connsiteY4" fmla="*/ 526936 h 526936"/>
                <a:gd name="connsiteX5" fmla="*/ 0 w 2495200"/>
                <a:gd name="connsiteY5" fmla="*/ 415875 h 526936"/>
                <a:gd name="connsiteX6" fmla="*/ 415875 w 2495200"/>
                <a:gd name="connsiteY6" fmla="*/ 0 h 5269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495200" h="526936">
                  <a:moveTo>
                    <a:pt x="415875" y="0"/>
                  </a:moveTo>
                  <a:lnTo>
                    <a:pt x="2079325" y="0"/>
                  </a:lnTo>
                  <a:cubicBezTo>
                    <a:pt x="2309006" y="0"/>
                    <a:pt x="2495200" y="186194"/>
                    <a:pt x="2495200" y="415875"/>
                  </a:cubicBezTo>
                  <a:lnTo>
                    <a:pt x="2495200" y="526936"/>
                  </a:lnTo>
                  <a:lnTo>
                    <a:pt x="0" y="526936"/>
                  </a:lnTo>
                  <a:lnTo>
                    <a:pt x="0" y="415875"/>
                  </a:lnTo>
                  <a:cubicBezTo>
                    <a:pt x="0" y="186194"/>
                    <a:pt x="186194" y="0"/>
                    <a:pt x="415875" y="0"/>
                  </a:cubicBezTo>
                  <a:close/>
                </a:path>
              </a:pathLst>
            </a:custGeom>
            <a:solidFill>
              <a:srgbClr val="8C36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Predicting Pip</a:t>
              </a:r>
            </a:p>
          </p:txBody>
        </p:sp>
        <p:cxnSp>
          <p:nvCxnSpPr>
            <p:cNvPr id="67" name="Straight Connector 66"/>
            <p:cNvCxnSpPr/>
            <p:nvPr/>
          </p:nvCxnSpPr>
          <p:spPr>
            <a:xfrm>
              <a:off x="3485383" y="3742404"/>
              <a:ext cx="2138921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TextBox 68"/>
            <p:cNvSpPr txBox="1"/>
            <p:nvPr/>
          </p:nvSpPr>
          <p:spPr>
            <a:xfrm>
              <a:off x="3420294" y="3833706"/>
              <a:ext cx="227275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latin typeface="Twinkl" pitchFamily="2" charset="0"/>
                </a:rPr>
                <a:t>I think that the dog would say, “Wow, you are so clever!”</a:t>
              </a: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3914679" y="2805433"/>
              <a:ext cx="188776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>
                  <a:solidFill>
                    <a:srgbClr val="8C368C"/>
                  </a:solidFill>
                  <a:latin typeface="Twinkl" pitchFamily="2" charset="0"/>
                </a:rPr>
                <a:t>If the dog could speak, what might it say next?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887482" y="2223312"/>
            <a:ext cx="2495204" cy="2898601"/>
            <a:chOff x="5887482" y="2223312"/>
            <a:chExt cx="2495204" cy="2898601"/>
          </a:xfrm>
        </p:grpSpPr>
        <p:sp>
          <p:nvSpPr>
            <p:cNvPr id="59" name="Rounded Rectangle 58"/>
            <p:cNvSpPr/>
            <p:nvPr/>
          </p:nvSpPr>
          <p:spPr>
            <a:xfrm>
              <a:off x="5887486" y="2240280"/>
              <a:ext cx="2495200" cy="2881633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7" name="Rounded Rectangle 136"/>
            <p:cNvSpPr/>
            <p:nvPr/>
          </p:nvSpPr>
          <p:spPr>
            <a:xfrm>
              <a:off x="5966563" y="2824202"/>
              <a:ext cx="526936" cy="526936"/>
            </a:xfrm>
            <a:prstGeom prst="roundRect">
              <a:avLst/>
            </a:prstGeom>
            <a:blipFill>
              <a:blip r:embed="rId5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Freeform 65"/>
            <p:cNvSpPr/>
            <p:nvPr/>
          </p:nvSpPr>
          <p:spPr>
            <a:xfrm>
              <a:off x="5887482" y="2223312"/>
              <a:ext cx="2495200" cy="526936"/>
            </a:xfrm>
            <a:custGeom>
              <a:avLst/>
              <a:gdLst>
                <a:gd name="connsiteX0" fmla="*/ 415875 w 2495200"/>
                <a:gd name="connsiteY0" fmla="*/ 0 h 526936"/>
                <a:gd name="connsiteX1" fmla="*/ 2079325 w 2495200"/>
                <a:gd name="connsiteY1" fmla="*/ 0 h 526936"/>
                <a:gd name="connsiteX2" fmla="*/ 2495200 w 2495200"/>
                <a:gd name="connsiteY2" fmla="*/ 415875 h 526936"/>
                <a:gd name="connsiteX3" fmla="*/ 2495200 w 2495200"/>
                <a:gd name="connsiteY3" fmla="*/ 526936 h 526936"/>
                <a:gd name="connsiteX4" fmla="*/ 0 w 2495200"/>
                <a:gd name="connsiteY4" fmla="*/ 526936 h 526936"/>
                <a:gd name="connsiteX5" fmla="*/ 0 w 2495200"/>
                <a:gd name="connsiteY5" fmla="*/ 415875 h 526936"/>
                <a:gd name="connsiteX6" fmla="*/ 415875 w 2495200"/>
                <a:gd name="connsiteY6" fmla="*/ 0 h 5269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495200" h="526936">
                  <a:moveTo>
                    <a:pt x="415875" y="0"/>
                  </a:moveTo>
                  <a:lnTo>
                    <a:pt x="2079325" y="0"/>
                  </a:lnTo>
                  <a:cubicBezTo>
                    <a:pt x="2309006" y="0"/>
                    <a:pt x="2495200" y="186194"/>
                    <a:pt x="2495200" y="415875"/>
                  </a:cubicBezTo>
                  <a:lnTo>
                    <a:pt x="2495200" y="526936"/>
                  </a:lnTo>
                  <a:lnTo>
                    <a:pt x="0" y="526936"/>
                  </a:lnTo>
                  <a:lnTo>
                    <a:pt x="0" y="415875"/>
                  </a:lnTo>
                  <a:cubicBezTo>
                    <a:pt x="0" y="186194"/>
                    <a:pt x="186194" y="0"/>
                    <a:pt x="415875" y="0"/>
                  </a:cubicBezTo>
                  <a:close/>
                </a:path>
              </a:pathLst>
            </a:custGeom>
            <a:solidFill>
              <a:srgbClr val="D81C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Vocabulary Victor</a:t>
              </a:r>
            </a:p>
          </p:txBody>
        </p:sp>
        <p:cxnSp>
          <p:nvCxnSpPr>
            <p:cNvPr id="68" name="Straight Connector 67"/>
            <p:cNvCxnSpPr/>
            <p:nvPr/>
          </p:nvCxnSpPr>
          <p:spPr>
            <a:xfrm>
              <a:off x="6065621" y="3738894"/>
              <a:ext cx="2138921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0" name="TextBox 69"/>
            <p:cNvSpPr txBox="1"/>
            <p:nvPr/>
          </p:nvSpPr>
          <p:spPr>
            <a:xfrm>
              <a:off x="5977139" y="3803550"/>
              <a:ext cx="236173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pc="-80" dirty="0">
                  <a:latin typeface="Twinkl" pitchFamily="2" charset="0"/>
                </a:rPr>
                <a:t>An author might use the word ‘tiny’ to describe the mouse because it is very small.</a:t>
              </a: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5966561" y="2795282"/>
              <a:ext cx="241612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>
                  <a:solidFill>
                    <a:srgbClr val="D81C33"/>
                  </a:solidFill>
                  <a:latin typeface="Twinkl" pitchFamily="2" charset="0"/>
                </a:rPr>
                <a:t>        What word might</a:t>
              </a:r>
              <a:br>
                <a:rPr lang="en-GB" sz="1600" dirty="0">
                  <a:solidFill>
                    <a:srgbClr val="D81C33"/>
                  </a:solidFill>
                  <a:latin typeface="Twinkl" pitchFamily="2" charset="0"/>
                </a:rPr>
              </a:br>
              <a:r>
                <a:rPr lang="en-GB" sz="1600" dirty="0">
                  <a:solidFill>
                    <a:srgbClr val="D81C33"/>
                  </a:solidFill>
                  <a:latin typeface="Twinkl" pitchFamily="2" charset="0"/>
                </a:rPr>
                <a:t>        an author use to describe the mouse?</a:t>
              </a: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39279" y="3585482"/>
            <a:ext cx="2286382" cy="1536431"/>
            <a:chOff x="839279" y="3975897"/>
            <a:chExt cx="2286382" cy="1536431"/>
          </a:xfrm>
        </p:grpSpPr>
        <p:sp>
          <p:nvSpPr>
            <p:cNvPr id="11" name="Rounded Rectangle 10"/>
            <p:cNvSpPr/>
            <p:nvPr/>
          </p:nvSpPr>
          <p:spPr>
            <a:xfrm>
              <a:off x="839279" y="3975897"/>
              <a:ext cx="2286382" cy="1536431"/>
            </a:xfrm>
            <a:prstGeom prst="roundRect">
              <a:avLst>
                <a:gd name="adj" fmla="val 11444"/>
              </a:avLst>
            </a:prstGeom>
            <a:solidFill>
              <a:srgbClr val="F9B000">
                <a:alpha val="9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NEXT BUTTON"/>
            <p:cNvSpPr/>
            <p:nvPr/>
          </p:nvSpPr>
          <p:spPr>
            <a:xfrm>
              <a:off x="1267170" y="4342393"/>
              <a:ext cx="1453217" cy="703926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solidFill>
                    <a:srgbClr val="F9B000"/>
                  </a:solidFill>
                </a:rPr>
                <a:t>Reveal Answer</a:t>
              </a:r>
              <a:endParaRPr lang="en-GB" b="1" dirty="0">
                <a:solidFill>
                  <a:srgbClr val="F9B000"/>
                </a:solidFill>
              </a:endParaRPr>
            </a:p>
          </p:txBody>
        </p:sp>
      </p:grpSp>
      <p:grpSp>
        <p:nvGrpSpPr>
          <p:cNvPr id="79" name="Group 78"/>
          <p:cNvGrpSpPr/>
          <p:nvPr/>
        </p:nvGrpSpPr>
        <p:grpSpPr>
          <a:xfrm>
            <a:off x="3412764" y="3848379"/>
            <a:ext cx="2286382" cy="904503"/>
            <a:chOff x="839279" y="4271568"/>
            <a:chExt cx="2286382" cy="904503"/>
          </a:xfrm>
        </p:grpSpPr>
        <p:sp>
          <p:nvSpPr>
            <p:cNvPr id="80" name="Rounded Rectangle 79"/>
            <p:cNvSpPr/>
            <p:nvPr/>
          </p:nvSpPr>
          <p:spPr>
            <a:xfrm>
              <a:off x="839279" y="4271568"/>
              <a:ext cx="2286382" cy="904503"/>
            </a:xfrm>
            <a:prstGeom prst="roundRect">
              <a:avLst>
                <a:gd name="adj" fmla="val 25754"/>
              </a:avLst>
            </a:prstGeom>
            <a:solidFill>
              <a:srgbClr val="8C368C">
                <a:alpha val="9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NEXT BUTTON"/>
            <p:cNvSpPr/>
            <p:nvPr/>
          </p:nvSpPr>
          <p:spPr>
            <a:xfrm>
              <a:off x="1267170" y="4342393"/>
              <a:ext cx="1453217" cy="703926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C368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solidFill>
                    <a:srgbClr val="8C368C"/>
                  </a:solidFill>
                </a:rPr>
                <a:t>Reveal Answer</a:t>
              </a:r>
              <a:endParaRPr lang="en-GB" b="1" dirty="0">
                <a:solidFill>
                  <a:srgbClr val="8C368C"/>
                </a:solidFill>
              </a:endParaRPr>
            </a:p>
          </p:txBody>
        </p:sp>
      </p:grpSp>
      <p:grpSp>
        <p:nvGrpSpPr>
          <p:cNvPr id="82" name="Group 81"/>
          <p:cNvGrpSpPr/>
          <p:nvPr/>
        </p:nvGrpSpPr>
        <p:grpSpPr>
          <a:xfrm>
            <a:off x="5966563" y="3755864"/>
            <a:ext cx="2286382" cy="1326590"/>
            <a:chOff x="839279" y="4075229"/>
            <a:chExt cx="2286382" cy="1326590"/>
          </a:xfrm>
        </p:grpSpPr>
        <p:sp>
          <p:nvSpPr>
            <p:cNvPr id="83" name="Rounded Rectangle 82"/>
            <p:cNvSpPr/>
            <p:nvPr/>
          </p:nvSpPr>
          <p:spPr>
            <a:xfrm>
              <a:off x="839279" y="4075229"/>
              <a:ext cx="2286382" cy="1326590"/>
            </a:xfrm>
            <a:prstGeom prst="roundRect">
              <a:avLst>
                <a:gd name="adj" fmla="val 17909"/>
              </a:avLst>
            </a:prstGeom>
            <a:solidFill>
              <a:srgbClr val="D81C33">
                <a:alpha val="9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" name="NEXT BUTTON"/>
            <p:cNvSpPr/>
            <p:nvPr/>
          </p:nvSpPr>
          <p:spPr>
            <a:xfrm>
              <a:off x="1267170" y="4342393"/>
              <a:ext cx="1453217" cy="703926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D81C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solidFill>
                    <a:srgbClr val="D81C33"/>
                  </a:solidFill>
                </a:rPr>
                <a:t>Reveal Answer</a:t>
              </a:r>
              <a:endParaRPr lang="en-GB" b="1" dirty="0">
                <a:solidFill>
                  <a:srgbClr val="D81C33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14097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>
        <p:fade/>
      </p:transition>
    </mc:Choice>
    <mc:Fallback xmlns="">
      <p:transition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DUMMY"/>
          <p:cNvSpPr/>
          <p:nvPr/>
        </p:nvSpPr>
        <p:spPr>
          <a:xfrm>
            <a:off x="1471419" y="1179683"/>
            <a:ext cx="78602" cy="46665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BG"/>
          <p:cNvGrpSpPr/>
          <p:nvPr/>
        </p:nvGrpSpPr>
        <p:grpSpPr>
          <a:xfrm>
            <a:off x="543750" y="838999"/>
            <a:ext cx="8056493" cy="5534505"/>
            <a:chOff x="543750" y="838999"/>
            <a:chExt cx="8056493" cy="5534505"/>
          </a:xfrm>
          <a:solidFill>
            <a:schemeClr val="bg1"/>
          </a:solidFill>
        </p:grpSpPr>
        <p:grpSp>
          <p:nvGrpSpPr>
            <p:cNvPr id="23" name="Group 22"/>
            <p:cNvGrpSpPr/>
            <p:nvPr/>
          </p:nvGrpSpPr>
          <p:grpSpPr>
            <a:xfrm>
              <a:off x="543753" y="838999"/>
              <a:ext cx="8056489" cy="5008128"/>
              <a:chOff x="543751" y="838999"/>
              <a:chExt cx="8056491" cy="5008128"/>
            </a:xfrm>
            <a:grpFill/>
          </p:grpSpPr>
          <p:sp>
            <p:nvSpPr>
              <p:cNvPr id="24" name="Rectangle 23"/>
              <p:cNvSpPr/>
              <p:nvPr/>
            </p:nvSpPr>
            <p:spPr>
              <a:xfrm>
                <a:off x="543753" y="838999"/>
                <a:ext cx="8056489" cy="500812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25" name="Group 24"/>
              <p:cNvGrpSpPr/>
              <p:nvPr/>
            </p:nvGrpSpPr>
            <p:grpSpPr>
              <a:xfrm>
                <a:off x="543751" y="1253999"/>
                <a:ext cx="1522268" cy="765045"/>
                <a:chOff x="543751" y="1469990"/>
                <a:chExt cx="1043302" cy="524332"/>
              </a:xfrm>
              <a:grpFill/>
            </p:grpSpPr>
            <p:sp>
              <p:nvSpPr>
                <p:cNvPr id="26" name="Right Triangle 25"/>
                <p:cNvSpPr/>
                <p:nvPr/>
              </p:nvSpPr>
              <p:spPr>
                <a:xfrm rot="5400000">
                  <a:off x="543751" y="1469990"/>
                  <a:ext cx="521651" cy="521651"/>
                </a:xfrm>
                <a:prstGeom prst="rtTriangl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" name="Right Triangle 26"/>
                <p:cNvSpPr/>
                <p:nvPr/>
              </p:nvSpPr>
              <p:spPr>
                <a:xfrm rot="16200000">
                  <a:off x="543751" y="1469990"/>
                  <a:ext cx="521651" cy="521651"/>
                </a:xfrm>
                <a:prstGeom prst="rtTriangl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8" name="Right Triangle 27"/>
                <p:cNvSpPr/>
                <p:nvPr/>
              </p:nvSpPr>
              <p:spPr>
                <a:xfrm rot="5400000">
                  <a:off x="1065402" y="1472671"/>
                  <a:ext cx="521651" cy="521651"/>
                </a:xfrm>
                <a:prstGeom prst="rtTriangl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sp>
          <p:nvSpPr>
            <p:cNvPr id="12" name="Right Triangle 11"/>
            <p:cNvSpPr/>
            <p:nvPr/>
          </p:nvSpPr>
          <p:spPr>
            <a:xfrm>
              <a:off x="543752" y="4752882"/>
              <a:ext cx="891497" cy="891497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Right Triangle 34"/>
            <p:cNvSpPr/>
            <p:nvPr/>
          </p:nvSpPr>
          <p:spPr>
            <a:xfrm rot="10800000">
              <a:off x="543750" y="4669989"/>
              <a:ext cx="528641" cy="528641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Freeform 57"/>
            <p:cNvSpPr/>
            <p:nvPr/>
          </p:nvSpPr>
          <p:spPr>
            <a:xfrm>
              <a:off x="543754" y="5648290"/>
              <a:ext cx="8056489" cy="725214"/>
            </a:xfrm>
            <a:custGeom>
              <a:avLst/>
              <a:gdLst>
                <a:gd name="connsiteX0" fmla="*/ 0 w 8177860"/>
                <a:gd name="connsiteY0" fmla="*/ 0 h 725214"/>
                <a:gd name="connsiteX1" fmla="*/ 120871 w 8177860"/>
                <a:gd name="connsiteY1" fmla="*/ 0 h 725214"/>
                <a:gd name="connsiteX2" fmla="*/ 8056989 w 8177860"/>
                <a:gd name="connsiteY2" fmla="*/ 0 h 725214"/>
                <a:gd name="connsiteX3" fmla="*/ 8177860 w 8177860"/>
                <a:gd name="connsiteY3" fmla="*/ 0 h 725214"/>
                <a:gd name="connsiteX4" fmla="*/ 8177860 w 8177860"/>
                <a:gd name="connsiteY4" fmla="*/ 120871 h 725214"/>
                <a:gd name="connsiteX5" fmla="*/ 8177860 w 8177860"/>
                <a:gd name="connsiteY5" fmla="*/ 198317 h 725214"/>
                <a:gd name="connsiteX6" fmla="*/ 8177860 w 8177860"/>
                <a:gd name="connsiteY6" fmla="*/ 604343 h 725214"/>
                <a:gd name="connsiteX7" fmla="*/ 8056989 w 8177860"/>
                <a:gd name="connsiteY7" fmla="*/ 725214 h 725214"/>
                <a:gd name="connsiteX8" fmla="*/ 120871 w 8177860"/>
                <a:gd name="connsiteY8" fmla="*/ 725214 h 725214"/>
                <a:gd name="connsiteX9" fmla="*/ 0 w 8177860"/>
                <a:gd name="connsiteY9" fmla="*/ 604343 h 725214"/>
                <a:gd name="connsiteX10" fmla="*/ 0 w 8177860"/>
                <a:gd name="connsiteY10" fmla="*/ 198317 h 725214"/>
                <a:gd name="connsiteX11" fmla="*/ 0 w 8177860"/>
                <a:gd name="connsiteY11" fmla="*/ 120871 h 7252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177860" h="725214">
                  <a:moveTo>
                    <a:pt x="0" y="0"/>
                  </a:moveTo>
                  <a:lnTo>
                    <a:pt x="120871" y="0"/>
                  </a:lnTo>
                  <a:lnTo>
                    <a:pt x="8056989" y="0"/>
                  </a:lnTo>
                  <a:lnTo>
                    <a:pt x="8177860" y="0"/>
                  </a:lnTo>
                  <a:lnTo>
                    <a:pt x="8177860" y="120871"/>
                  </a:lnTo>
                  <a:lnTo>
                    <a:pt x="8177860" y="198317"/>
                  </a:lnTo>
                  <a:lnTo>
                    <a:pt x="8177860" y="604343"/>
                  </a:lnTo>
                  <a:cubicBezTo>
                    <a:pt x="8177860" y="671098"/>
                    <a:pt x="8123744" y="725214"/>
                    <a:pt x="8056989" y="725214"/>
                  </a:cubicBezTo>
                  <a:lnTo>
                    <a:pt x="120871" y="725214"/>
                  </a:lnTo>
                  <a:cubicBezTo>
                    <a:pt x="54116" y="725214"/>
                    <a:pt x="0" y="671098"/>
                    <a:pt x="0" y="604343"/>
                  </a:cubicBezTo>
                  <a:lnTo>
                    <a:pt x="0" y="198317"/>
                  </a:lnTo>
                  <a:lnTo>
                    <a:pt x="0" y="120871"/>
                  </a:lnTo>
                  <a:close/>
                </a:path>
              </a:pathLst>
            </a:cu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3" name="TITLE"/>
          <p:cNvGrpSpPr/>
          <p:nvPr/>
        </p:nvGrpSpPr>
        <p:grpSpPr>
          <a:xfrm>
            <a:off x="543755" y="478894"/>
            <a:ext cx="8056489" cy="994306"/>
            <a:chOff x="543755" y="478894"/>
            <a:chExt cx="8056489" cy="994306"/>
          </a:xfrm>
        </p:grpSpPr>
        <p:sp>
          <p:nvSpPr>
            <p:cNvPr id="55" name="TITLE"/>
            <p:cNvSpPr/>
            <p:nvPr/>
          </p:nvSpPr>
          <p:spPr>
            <a:xfrm>
              <a:off x="543755" y="478894"/>
              <a:ext cx="8056489" cy="994306"/>
            </a:xfrm>
            <a:custGeom>
              <a:avLst/>
              <a:gdLst>
                <a:gd name="connsiteX0" fmla="*/ 95861 w 8056489"/>
                <a:gd name="connsiteY0" fmla="*/ 0 h 994306"/>
                <a:gd name="connsiteX1" fmla="*/ 7960628 w 8056489"/>
                <a:gd name="connsiteY1" fmla="*/ 0 h 994306"/>
                <a:gd name="connsiteX2" fmla="*/ 8056489 w 8056489"/>
                <a:gd name="connsiteY2" fmla="*/ 95861 h 994306"/>
                <a:gd name="connsiteX3" fmla="*/ 8056489 w 8056489"/>
                <a:gd name="connsiteY3" fmla="*/ 822899 h 994306"/>
                <a:gd name="connsiteX4" fmla="*/ 8056489 w 8056489"/>
                <a:gd name="connsiteY4" fmla="*/ 898445 h 994306"/>
                <a:gd name="connsiteX5" fmla="*/ 8056489 w 8056489"/>
                <a:gd name="connsiteY5" fmla="*/ 994306 h 994306"/>
                <a:gd name="connsiteX6" fmla="*/ 7960628 w 8056489"/>
                <a:gd name="connsiteY6" fmla="*/ 994306 h 994306"/>
                <a:gd name="connsiteX7" fmla="*/ 95861 w 8056489"/>
                <a:gd name="connsiteY7" fmla="*/ 994306 h 994306"/>
                <a:gd name="connsiteX8" fmla="*/ 4272 w 8056489"/>
                <a:gd name="connsiteY8" fmla="*/ 994306 h 994306"/>
                <a:gd name="connsiteX9" fmla="*/ 4272 w 8056489"/>
                <a:gd name="connsiteY9" fmla="*/ 919605 h 994306"/>
                <a:gd name="connsiteX10" fmla="*/ 0 w 8056489"/>
                <a:gd name="connsiteY10" fmla="*/ 898445 h 994306"/>
                <a:gd name="connsiteX11" fmla="*/ 0 w 8056489"/>
                <a:gd name="connsiteY11" fmla="*/ 95861 h 994306"/>
                <a:gd name="connsiteX12" fmla="*/ 95861 w 8056489"/>
                <a:gd name="connsiteY12" fmla="*/ 0 h 994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56489" h="994306">
                  <a:moveTo>
                    <a:pt x="95861" y="0"/>
                  </a:moveTo>
                  <a:lnTo>
                    <a:pt x="7960628" y="0"/>
                  </a:lnTo>
                  <a:cubicBezTo>
                    <a:pt x="8013571" y="0"/>
                    <a:pt x="8056489" y="42918"/>
                    <a:pt x="8056489" y="95861"/>
                  </a:cubicBezTo>
                  <a:lnTo>
                    <a:pt x="8056489" y="822899"/>
                  </a:lnTo>
                  <a:lnTo>
                    <a:pt x="8056489" y="898445"/>
                  </a:lnTo>
                  <a:lnTo>
                    <a:pt x="8056489" y="994306"/>
                  </a:lnTo>
                  <a:lnTo>
                    <a:pt x="7960628" y="994306"/>
                  </a:lnTo>
                  <a:lnTo>
                    <a:pt x="95861" y="994306"/>
                  </a:lnTo>
                  <a:lnTo>
                    <a:pt x="4272" y="994306"/>
                  </a:lnTo>
                  <a:lnTo>
                    <a:pt x="4272" y="919605"/>
                  </a:lnTo>
                  <a:lnTo>
                    <a:pt x="0" y="898445"/>
                  </a:lnTo>
                  <a:lnTo>
                    <a:pt x="0" y="95861"/>
                  </a:lnTo>
                  <a:cubicBezTo>
                    <a:pt x="0" y="42918"/>
                    <a:pt x="42918" y="0"/>
                    <a:pt x="95861" y="0"/>
                  </a:cubicBezTo>
                  <a:close/>
                </a:path>
              </a:pathLst>
            </a:cu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TITLE"/>
            <p:cNvSpPr txBox="1">
              <a:spLocks/>
            </p:cNvSpPr>
            <p:nvPr/>
          </p:nvSpPr>
          <p:spPr>
            <a:xfrm>
              <a:off x="543756" y="478894"/>
              <a:ext cx="8056488" cy="994306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US" sz="3600" i="1" dirty="0">
                  <a:solidFill>
                    <a:schemeClr val="bg1"/>
                  </a:solidFill>
                </a:rPr>
                <a:t>New Classmates</a:t>
              </a:r>
              <a:endParaRPr lang="en-GB" sz="3600" i="1" dirty="0">
                <a:solidFill>
                  <a:schemeClr val="bg1"/>
                </a:solidFill>
              </a:endParaRPr>
            </a:p>
          </p:txBody>
        </p:sp>
      </p:grpSp>
      <p:sp>
        <p:nvSpPr>
          <p:cNvPr id="54" name="TITLE"/>
          <p:cNvSpPr/>
          <p:nvPr/>
        </p:nvSpPr>
        <p:spPr>
          <a:xfrm>
            <a:off x="618521" y="550258"/>
            <a:ext cx="7906959" cy="848368"/>
          </a:xfrm>
          <a:custGeom>
            <a:avLst/>
            <a:gdLst>
              <a:gd name="connsiteX0" fmla="*/ 95861 w 8056489"/>
              <a:gd name="connsiteY0" fmla="*/ 0 h 994306"/>
              <a:gd name="connsiteX1" fmla="*/ 7960628 w 8056489"/>
              <a:gd name="connsiteY1" fmla="*/ 0 h 994306"/>
              <a:gd name="connsiteX2" fmla="*/ 8056489 w 8056489"/>
              <a:gd name="connsiteY2" fmla="*/ 95861 h 994306"/>
              <a:gd name="connsiteX3" fmla="*/ 8056489 w 8056489"/>
              <a:gd name="connsiteY3" fmla="*/ 822899 h 994306"/>
              <a:gd name="connsiteX4" fmla="*/ 8056489 w 8056489"/>
              <a:gd name="connsiteY4" fmla="*/ 898445 h 994306"/>
              <a:gd name="connsiteX5" fmla="*/ 8056489 w 8056489"/>
              <a:gd name="connsiteY5" fmla="*/ 994306 h 994306"/>
              <a:gd name="connsiteX6" fmla="*/ 7960628 w 8056489"/>
              <a:gd name="connsiteY6" fmla="*/ 994306 h 994306"/>
              <a:gd name="connsiteX7" fmla="*/ 95861 w 8056489"/>
              <a:gd name="connsiteY7" fmla="*/ 994306 h 994306"/>
              <a:gd name="connsiteX8" fmla="*/ 4272 w 8056489"/>
              <a:gd name="connsiteY8" fmla="*/ 994306 h 994306"/>
              <a:gd name="connsiteX9" fmla="*/ 4272 w 8056489"/>
              <a:gd name="connsiteY9" fmla="*/ 919605 h 994306"/>
              <a:gd name="connsiteX10" fmla="*/ 0 w 8056489"/>
              <a:gd name="connsiteY10" fmla="*/ 898445 h 994306"/>
              <a:gd name="connsiteX11" fmla="*/ 0 w 8056489"/>
              <a:gd name="connsiteY11" fmla="*/ 95861 h 994306"/>
              <a:gd name="connsiteX12" fmla="*/ 95861 w 8056489"/>
              <a:gd name="connsiteY12" fmla="*/ 0 h 994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056489" h="994306">
                <a:moveTo>
                  <a:pt x="95861" y="0"/>
                </a:moveTo>
                <a:lnTo>
                  <a:pt x="7960628" y="0"/>
                </a:lnTo>
                <a:cubicBezTo>
                  <a:pt x="8013571" y="0"/>
                  <a:pt x="8056489" y="42918"/>
                  <a:pt x="8056489" y="95861"/>
                </a:cubicBezTo>
                <a:lnTo>
                  <a:pt x="8056489" y="822899"/>
                </a:lnTo>
                <a:lnTo>
                  <a:pt x="8056489" y="898445"/>
                </a:lnTo>
                <a:lnTo>
                  <a:pt x="8056489" y="994306"/>
                </a:lnTo>
                <a:lnTo>
                  <a:pt x="7960628" y="994306"/>
                </a:lnTo>
                <a:lnTo>
                  <a:pt x="95861" y="994306"/>
                </a:lnTo>
                <a:lnTo>
                  <a:pt x="4272" y="994306"/>
                </a:lnTo>
                <a:lnTo>
                  <a:pt x="4272" y="919605"/>
                </a:lnTo>
                <a:lnTo>
                  <a:pt x="0" y="898445"/>
                </a:lnTo>
                <a:lnTo>
                  <a:pt x="0" y="95861"/>
                </a:lnTo>
                <a:cubicBezTo>
                  <a:pt x="0" y="42918"/>
                  <a:pt x="42918" y="0"/>
                  <a:pt x="95861" y="0"/>
                </a:cubicBezTo>
                <a:close/>
              </a:path>
            </a:pathLst>
          </a:custGeom>
          <a:noFill/>
          <a:ln w="12700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543749" y="3639823"/>
            <a:ext cx="8056493" cy="20045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5" name="Rectangle 124"/>
          <p:cNvSpPr/>
          <p:nvPr/>
        </p:nvSpPr>
        <p:spPr>
          <a:xfrm>
            <a:off x="543749" y="1473200"/>
            <a:ext cx="8056493" cy="117318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2" name="TextBox 151"/>
          <p:cNvSpPr txBox="1"/>
          <p:nvPr/>
        </p:nvSpPr>
        <p:spPr>
          <a:xfrm>
            <a:off x="2950540" y="6051532"/>
            <a:ext cx="33480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i="1" dirty="0">
                <a:solidFill>
                  <a:schemeClr val="bg1"/>
                </a:solidFill>
                <a:latin typeface="Twinkl" pitchFamily="2" charset="0"/>
              </a:rPr>
              <a:t>New Classmates</a:t>
            </a:r>
          </a:p>
          <a:p>
            <a:pPr algn="ctr"/>
            <a:r>
              <a:rPr lang="en-GB" sz="800" dirty="0">
                <a:solidFill>
                  <a:schemeClr val="bg1"/>
                </a:solidFill>
                <a:latin typeface="Twinkl" pitchFamily="2" charset="0"/>
              </a:rPr>
              <a:t>Copyright © Emily </a:t>
            </a:r>
            <a:r>
              <a:rPr lang="en-GB" sz="800" dirty="0" err="1">
                <a:solidFill>
                  <a:schemeClr val="bg1"/>
                </a:solidFill>
                <a:latin typeface="Twinkl" pitchFamily="2" charset="0"/>
              </a:rPr>
              <a:t>Gravett</a:t>
            </a:r>
            <a:r>
              <a:rPr lang="en-GB" sz="800" dirty="0">
                <a:solidFill>
                  <a:schemeClr val="bg1"/>
                </a:solidFill>
                <a:latin typeface="Twinkl" pitchFamily="2" charset="0"/>
              </a:rPr>
              <a:t> 2020</a:t>
            </a:r>
          </a:p>
        </p:txBody>
      </p:sp>
      <p:pic>
        <p:nvPicPr>
          <p:cNvPr id="68" name="IM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6111" y="1610050"/>
            <a:ext cx="3010848" cy="3898839"/>
          </a:xfrm>
          <a:prstGeom prst="rect">
            <a:avLst/>
          </a:prstGeom>
        </p:spPr>
      </p:pic>
      <p:sp>
        <p:nvSpPr>
          <p:cNvPr id="70" name="NEXT BUTTON">
            <a:hlinkClick r:id="" action="ppaction://hlinkshowjump?jump=previousslide"/>
          </p:cNvPr>
          <p:cNvSpPr/>
          <p:nvPr/>
        </p:nvSpPr>
        <p:spPr>
          <a:xfrm>
            <a:off x="6843327" y="5724826"/>
            <a:ext cx="1682153" cy="5704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CD5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3AE55"/>
                </a:solidFill>
              </a:rPr>
              <a:t>Zoom Out</a:t>
            </a:r>
            <a:endParaRPr lang="en-GB" b="1" dirty="0">
              <a:solidFill>
                <a:srgbClr val="C3AE55"/>
              </a:solidFill>
            </a:endParaRPr>
          </a:p>
        </p:txBody>
      </p:sp>
      <p:sp>
        <p:nvSpPr>
          <p:cNvPr id="75" name="Zoom Out">
            <a:hlinkClick r:id="" action="ppaction://hlinkshowjump?jump=previousslide"/>
          </p:cNvPr>
          <p:cNvSpPr/>
          <p:nvPr/>
        </p:nvSpPr>
        <p:spPr>
          <a:xfrm>
            <a:off x="6827469" y="1721251"/>
            <a:ext cx="238794" cy="238794"/>
          </a:xfrm>
          <a:custGeom>
            <a:avLst/>
            <a:gdLst>
              <a:gd name="connsiteX0" fmla="*/ 35111 w 238794"/>
              <a:gd name="connsiteY0" fmla="*/ 94859 h 238794"/>
              <a:gd name="connsiteX1" fmla="*/ 35111 w 238794"/>
              <a:gd name="connsiteY1" fmla="*/ 140578 h 238794"/>
              <a:gd name="connsiteX2" fmla="*/ 208457 w 238794"/>
              <a:gd name="connsiteY2" fmla="*/ 140578 h 238794"/>
              <a:gd name="connsiteX3" fmla="*/ 208457 w 238794"/>
              <a:gd name="connsiteY3" fmla="*/ 94859 h 238794"/>
              <a:gd name="connsiteX4" fmla="*/ 119397 w 238794"/>
              <a:gd name="connsiteY4" fmla="*/ 0 h 238794"/>
              <a:gd name="connsiteX5" fmla="*/ 238794 w 238794"/>
              <a:gd name="connsiteY5" fmla="*/ 119397 h 238794"/>
              <a:gd name="connsiteX6" fmla="*/ 119397 w 238794"/>
              <a:gd name="connsiteY6" fmla="*/ 238794 h 238794"/>
              <a:gd name="connsiteX7" fmla="*/ 0 w 238794"/>
              <a:gd name="connsiteY7" fmla="*/ 119397 h 238794"/>
              <a:gd name="connsiteX8" fmla="*/ 119397 w 238794"/>
              <a:gd name="connsiteY8" fmla="*/ 0 h 238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8794" h="238794">
                <a:moveTo>
                  <a:pt x="35111" y="94859"/>
                </a:moveTo>
                <a:lnTo>
                  <a:pt x="35111" y="140578"/>
                </a:lnTo>
                <a:lnTo>
                  <a:pt x="208457" y="140578"/>
                </a:lnTo>
                <a:lnTo>
                  <a:pt x="208457" y="94859"/>
                </a:lnTo>
                <a:close/>
                <a:moveTo>
                  <a:pt x="119397" y="0"/>
                </a:moveTo>
                <a:cubicBezTo>
                  <a:pt x="185338" y="0"/>
                  <a:pt x="238794" y="53456"/>
                  <a:pt x="238794" y="119397"/>
                </a:cubicBezTo>
                <a:cubicBezTo>
                  <a:pt x="238794" y="185338"/>
                  <a:pt x="185338" y="238794"/>
                  <a:pt x="119397" y="238794"/>
                </a:cubicBezTo>
                <a:cubicBezTo>
                  <a:pt x="53456" y="238794"/>
                  <a:pt x="0" y="185338"/>
                  <a:pt x="0" y="119397"/>
                </a:cubicBezTo>
                <a:cubicBezTo>
                  <a:pt x="0" y="53456"/>
                  <a:pt x="53456" y="0"/>
                  <a:pt x="119397" y="0"/>
                </a:cubicBezTo>
                <a:close/>
              </a:path>
            </a:pathLst>
          </a:custGeom>
          <a:solidFill>
            <a:schemeClr val="bg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NEXT BUTTON">
            <a:hlinkClick r:id="rId3" action="ppaction://hlinksldjump"/>
          </p:cNvPr>
          <p:cNvSpPr/>
          <p:nvPr/>
        </p:nvSpPr>
        <p:spPr>
          <a:xfrm>
            <a:off x="618521" y="5724827"/>
            <a:ext cx="1682153" cy="5704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CD5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3AE55"/>
                </a:solidFill>
              </a:rPr>
              <a:t>Back to Menu</a:t>
            </a:r>
            <a:endParaRPr lang="en-GB" b="1" dirty="0">
              <a:solidFill>
                <a:srgbClr val="C3AE55"/>
              </a:solidFill>
            </a:endParaRPr>
          </a:p>
        </p:txBody>
      </p:sp>
      <p:sp>
        <p:nvSpPr>
          <p:cNvPr id="32" name="Freeform 31">
            <a:hlinkClick r:id="" action="ppaction://hlinkshowjump?jump=lastslideviewed"/>
          </p:cNvPr>
          <p:cNvSpPr/>
          <p:nvPr/>
        </p:nvSpPr>
        <p:spPr>
          <a:xfrm>
            <a:off x="5841099" y="1716745"/>
            <a:ext cx="233120" cy="233120"/>
          </a:xfrm>
          <a:custGeom>
            <a:avLst/>
            <a:gdLst>
              <a:gd name="connsiteX0" fmla="*/ 116560 w 233120"/>
              <a:gd name="connsiteY0" fmla="*/ 0 h 233120"/>
              <a:gd name="connsiteX1" fmla="*/ 233120 w 233120"/>
              <a:gd name="connsiteY1" fmla="*/ 116560 h 233120"/>
              <a:gd name="connsiteX2" fmla="*/ 116560 w 233120"/>
              <a:gd name="connsiteY2" fmla="*/ 233120 h 233120"/>
              <a:gd name="connsiteX3" fmla="*/ 0 w 233120"/>
              <a:gd name="connsiteY3" fmla="*/ 116560 h 233120"/>
              <a:gd name="connsiteX4" fmla="*/ 116560 w 233120"/>
              <a:gd name="connsiteY4" fmla="*/ 0 h 233120"/>
              <a:gd name="connsiteX5" fmla="*/ 25176 w 233120"/>
              <a:gd name="connsiteY5" fmla="*/ 95047 h 233120"/>
              <a:gd name="connsiteX6" fmla="*/ 25176 w 233120"/>
              <a:gd name="connsiteY6" fmla="*/ 140766 h 233120"/>
              <a:gd name="connsiteX7" fmla="*/ 207942 w 233120"/>
              <a:gd name="connsiteY7" fmla="*/ 140766 h 233120"/>
              <a:gd name="connsiteX8" fmla="*/ 207942 w 233120"/>
              <a:gd name="connsiteY8" fmla="*/ 95047 h 233120"/>
              <a:gd name="connsiteX9" fmla="*/ 25176 w 233120"/>
              <a:gd name="connsiteY9" fmla="*/ 95047 h 233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33120" h="233120">
                <a:moveTo>
                  <a:pt x="116560" y="0"/>
                </a:moveTo>
                <a:cubicBezTo>
                  <a:pt x="180934" y="0"/>
                  <a:pt x="233120" y="52186"/>
                  <a:pt x="233120" y="116560"/>
                </a:cubicBezTo>
                <a:cubicBezTo>
                  <a:pt x="233120" y="180934"/>
                  <a:pt x="180934" y="233120"/>
                  <a:pt x="116560" y="233120"/>
                </a:cubicBezTo>
                <a:cubicBezTo>
                  <a:pt x="52186" y="233120"/>
                  <a:pt x="0" y="180934"/>
                  <a:pt x="0" y="116560"/>
                </a:cubicBezTo>
                <a:cubicBezTo>
                  <a:pt x="0" y="52186"/>
                  <a:pt x="52186" y="0"/>
                  <a:pt x="116560" y="0"/>
                </a:cubicBezTo>
                <a:close/>
                <a:moveTo>
                  <a:pt x="25176" y="95047"/>
                </a:moveTo>
                <a:lnTo>
                  <a:pt x="25176" y="140766"/>
                </a:lnTo>
                <a:lnTo>
                  <a:pt x="207942" y="140766"/>
                </a:lnTo>
                <a:lnTo>
                  <a:pt x="207942" y="95047"/>
                </a:lnTo>
                <a:lnTo>
                  <a:pt x="25176" y="95047"/>
                </a:lnTo>
                <a:close/>
              </a:path>
            </a:pathLst>
          </a:cu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1078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>
        <p:fade/>
      </p:transition>
    </mc:Choice>
    <mc:Fallback xmlns="">
      <p:transition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4"/>
                  </p:tgtEl>
                </p:cond>
              </p:nextCondLst>
            </p:seq>
          </p:childTnLst>
        </p:cTn>
      </p:par>
    </p:tnLst>
    <p:bldLst>
      <p:bldP spid="7" grpId="0" animBg="1"/>
      <p:bldP spid="12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>
        <p:fade/>
      </p:transition>
    </mc:Choice>
    <mc:Fallback xmlns="">
      <p:transition advClick="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1B37D4A5-90BB-4844-98B2-369F398C181C}" vid="{00783449-5817-44E1-8606-1A7DF4C9CE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A0856184BFD4489A0A339298D3E9C6" ma:contentTypeVersion="10" ma:contentTypeDescription="Create a new document." ma:contentTypeScope="" ma:versionID="38078bae32ce2c502353ddd6085d4949">
  <xsd:schema xmlns:xsd="http://www.w3.org/2001/XMLSchema" xmlns:xs="http://www.w3.org/2001/XMLSchema" xmlns:p="http://schemas.microsoft.com/office/2006/metadata/properties" xmlns:ns2="309d9867-99f5-4561-aefc-550f5b2269e7" targetNamespace="http://schemas.microsoft.com/office/2006/metadata/properties" ma:root="true" ma:fieldsID="6adb33fdc11ea4a863fdfe8c663f0088" ns2:_="">
    <xsd:import namespace="309d9867-99f5-4561-aefc-550f5b2269e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9d9867-99f5-4561-aefc-550f5b2269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07819A2-EE56-433B-9B9D-2CDED2A9FBA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9d9867-99f5-4561-aefc-550f5b2269e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E70602A-8AE6-4C91-978A-2CE1D276FDC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DBB24B9-FE32-4F2A-B6C5-7E93D141C33F}">
  <ds:schemaRefs>
    <ds:schemaRef ds:uri="309d9867-99f5-4561-aefc-550f5b2269e7"/>
    <ds:schemaRef ds:uri="http://purl.org/dc/dcmitype/"/>
    <ds:schemaRef ds:uri="http://schemas.openxmlformats.org/package/2006/metadata/core-properties"/>
    <ds:schemaRef ds:uri="http://www.w3.org/XML/1998/namespace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purl.org/dc/terms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1466</TotalTime>
  <Words>322</Words>
  <Application>Microsoft Office PowerPoint</Application>
  <PresentationFormat>On-screen Show (4:3)</PresentationFormat>
  <Paragraphs>55</Paragraphs>
  <Slides>7</Slides>
  <Notes>0</Notes>
  <HiddenSlides>1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Ruby Cunningham</dc:creator>
  <cp:lastModifiedBy>Rachel Sprawson</cp:lastModifiedBy>
  <cp:revision>144</cp:revision>
  <dcterms:created xsi:type="dcterms:W3CDTF">2020-08-25T09:08:38Z</dcterms:created>
  <dcterms:modified xsi:type="dcterms:W3CDTF">2021-01-29T15:29:13Z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0x01010033A0856184BFD4489A0A339298D3E9C6</vt:lpwstr>
  </property>
</Properties>
</file>