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3"/>
  </p:sldMasterIdLst>
  <p:notesMasterIdLst>
    <p:notesMasterId r:id="rId11"/>
  </p:notesMasterIdLst>
  <p:handoutMasterIdLst>
    <p:handoutMasterId r:id="rId12"/>
  </p:handoutMasterIdLst>
  <p:sldIdLst>
    <p:sldId id="256" r:id="rId4"/>
    <p:sldId id="280" r:id="rId5"/>
    <p:sldId id="276" r:id="rId6"/>
    <p:sldId id="277" r:id="rId7"/>
    <p:sldId id="278" r:id="rId8"/>
    <p:sldId id="279" r:id="rId9"/>
    <p:sldId id="258" r:id="rId10"/>
  </p:sldIdLst>
  <p:sldSz cx="9144000" cy="6858000" type="screen4x3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6">
          <p15:clr>
            <a:srgbClr val="A4A3A4"/>
          </p15:clr>
        </p15:guide>
        <p15:guide id="2" pos="217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00ADF9"/>
    <a:srgbClr val="99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DF18680-E054-41AD-8BC1-D1AEF772440D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1898" autoAdjust="0"/>
  </p:normalViewPr>
  <p:slideViewPr>
    <p:cSldViewPr>
      <p:cViewPr varScale="1">
        <p:scale>
          <a:sx n="77" d="100"/>
          <a:sy n="77" d="100"/>
        </p:scale>
        <p:origin x="16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00" d="100"/>
          <a:sy n="100" d="100"/>
        </p:scale>
        <p:origin x="2390" y="-1152"/>
      </p:cViewPr>
      <p:guideLst>
        <p:guide orient="horz" pos="3156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1AEA2A0B-F36F-4B3F-84C3-EFB7110F3E28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70942D0A-9682-4A15-A246-53AF8061BA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515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E6C1A6B8-6170-4FEC-A4C5-93C2FD047C03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43BF2EB5-F90E-4C96-9BCB-7229F7E44C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971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Image: Unicef/Fields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F2EB5-F90E-4C96-9BCB-7229F7E44C0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6889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Image: Unicef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821282-38E4-40F6-9658-153029721F6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5307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Image: </a:t>
            </a: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</a:rPr>
              <a:t>Unicef UK/Mead</a:t>
            </a:r>
            <a:endParaRPr lang="en-GB" sz="1100" dirty="0"/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821282-38E4-40F6-9658-153029721F6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243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Image: Wiki Commons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821282-38E4-40F6-9658-153029721F6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2665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Images</a:t>
            </a:r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: Unicef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821282-38E4-40F6-9658-153029721F6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293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Image</a:t>
            </a:r>
            <a:r>
              <a:rPr lang="en-GB" sz="1100" baseline="0" dirty="0">
                <a:latin typeface="Arial" panose="020B0604020202020204" pitchFamily="34" charset="0"/>
                <a:cs typeface="Arial" panose="020B0604020202020204" pitchFamily="34" charset="0"/>
              </a:rPr>
              <a:t> left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GB" sz="1100" baseline="0" dirty="0">
                <a:latin typeface="Arial" panose="020B0604020202020204" pitchFamily="34" charset="0"/>
                <a:cs typeface="Arial" panose="020B0604020202020204" pitchFamily="34" charset="0"/>
              </a:rPr>
              <a:t> Wiki Commons </a:t>
            </a:r>
          </a:p>
          <a:p>
            <a:r>
              <a:rPr lang="en-GB" sz="1100" baseline="0" dirty="0">
                <a:latin typeface="Arial" panose="020B0604020202020204" pitchFamily="34" charset="0"/>
                <a:cs typeface="Arial" panose="020B0604020202020204" pitchFamily="34" charset="0"/>
              </a:rPr>
              <a:t>Image right: Unicef resources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821282-38E4-40F6-9658-153029721F6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2889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Image:</a:t>
            </a:r>
            <a:r>
              <a:rPr lang="en-GB" sz="11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1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UnicefUK</a:t>
            </a:r>
            <a:r>
              <a:rPr lang="en-GB" sz="1100" baseline="0" dirty="0">
                <a:latin typeface="Arial" panose="020B0604020202020204" pitchFamily="34" charset="0"/>
                <a:cs typeface="Arial" panose="020B0604020202020204" pitchFamily="34" charset="0"/>
              </a:rPr>
              <a:t>/Sutton-Hibbert 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F2EB5-F90E-4C96-9BCB-7229F7E44C0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819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97" r="16689" b="1504"/>
          <a:stretch/>
        </p:blipFill>
        <p:spPr>
          <a:xfrm>
            <a:off x="-1" y="-27384"/>
            <a:ext cx="9144001" cy="68853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220000"/>
            <a:ext cx="7772400" cy="1323439"/>
          </a:xfrm>
          <a:solidFill>
            <a:srgbClr val="00ADF9"/>
          </a:solidFill>
        </p:spPr>
        <p:txBody>
          <a:bodyPr lIns="360000"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3200" y="180000"/>
            <a:ext cx="5002518" cy="11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213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8" t="370" r="9890" b="6648"/>
          <a:stretch/>
        </p:blipFill>
        <p:spPr>
          <a:xfrm>
            <a:off x="0" y="-27384"/>
            <a:ext cx="9144000" cy="68853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220000"/>
            <a:ext cx="7772400" cy="1323439"/>
          </a:xfrm>
          <a:solidFill>
            <a:srgbClr val="00ADF9"/>
          </a:solidFill>
        </p:spPr>
        <p:txBody>
          <a:bodyPr lIns="360000"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000" y="180000"/>
            <a:ext cx="5002518" cy="11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61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220000"/>
            <a:ext cx="7772400" cy="1323439"/>
          </a:xfrm>
          <a:solidFill>
            <a:srgbClr val="00ADF9"/>
          </a:solidFill>
        </p:spPr>
        <p:txBody>
          <a:bodyPr lIns="360000"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3200" y="180000"/>
            <a:ext cx="5002518" cy="11007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9" r="6914"/>
          <a:stretch/>
        </p:blipFill>
        <p:spPr>
          <a:xfrm>
            <a:off x="-36512" y="-992"/>
            <a:ext cx="9217024" cy="6858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7707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23" t="1162" r="2233" b="3388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220000"/>
            <a:ext cx="7772400" cy="1323439"/>
          </a:xfrm>
          <a:solidFill>
            <a:srgbClr val="00ADF9"/>
          </a:solidFill>
        </p:spPr>
        <p:txBody>
          <a:bodyPr lIns="360000"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3200" y="180000"/>
            <a:ext cx="5002518" cy="11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978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500" b="-1587"/>
          <a:stretch/>
        </p:blipFill>
        <p:spPr>
          <a:xfrm>
            <a:off x="0" y="-15393"/>
            <a:ext cx="9144000" cy="715926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220000"/>
            <a:ext cx="7772400" cy="1323439"/>
          </a:xfrm>
          <a:solidFill>
            <a:srgbClr val="00ADF9"/>
          </a:solidFill>
        </p:spPr>
        <p:txBody>
          <a:bodyPr lIns="360000"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3200" y="180000"/>
            <a:ext cx="5002518" cy="11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619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43161"/>
            <a:ext cx="8229600" cy="1093751"/>
          </a:xfrm>
          <a:ln>
            <a:noFill/>
          </a:ln>
        </p:spPr>
        <p:txBody>
          <a:bodyPr>
            <a:sp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295232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14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958"/>
            <a:ext cx="9144000" cy="143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8891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8989"/>
            <a:ext cx="8229600" cy="1323439"/>
          </a:xfrm>
          <a:ln>
            <a:noFill/>
          </a:ln>
        </p:spPr>
        <p:txBody>
          <a:bodyPr>
            <a:sp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396044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1369234"/>
            <a:ext cx="9144000" cy="0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2954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lu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4784"/>
            <a:ext cx="4038600" cy="40324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4784"/>
            <a:ext cx="4038600" cy="40324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360000" y="5733256"/>
            <a:ext cx="2133600" cy="331932"/>
          </a:xfrm>
        </p:spPr>
        <p:txBody>
          <a:bodyPr/>
          <a:lstStyle/>
          <a:p>
            <a:fld id="{994ABF6D-B116-48FA-8A85-4C24104CDDB3}" type="datetimeFigureOut">
              <a:rPr lang="en-GB" smtClean="0"/>
              <a:t>25/09/2024</a:t>
            </a:fld>
            <a:endParaRPr lang="en-GB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0000" y="6079572"/>
            <a:ext cx="2393058" cy="301756"/>
          </a:xfrm>
        </p:spPr>
        <p:txBody>
          <a:bodyPr/>
          <a:lstStyle>
            <a:lvl1pPr algn="l">
              <a:defRPr/>
            </a:lvl1pPr>
          </a:lstStyle>
          <a:p>
            <a:endParaRPr lang="en-GB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0000" y="6381328"/>
            <a:ext cx="2133600" cy="274324"/>
          </a:xfrm>
        </p:spPr>
        <p:txBody>
          <a:bodyPr/>
          <a:lstStyle/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482" y="5616000"/>
            <a:ext cx="5002518" cy="11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885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cxnSp>
        <p:nvCxnSpPr>
          <p:cNvPr id="4" name="Straight Connector 3"/>
          <p:cNvCxnSpPr/>
          <p:nvPr userDrawn="1"/>
        </p:nvCxnSpPr>
        <p:spPr>
          <a:xfrm>
            <a:off x="0" y="1412776"/>
            <a:ext cx="9144000" cy="0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3389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_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cxnSp>
        <p:nvCxnSpPr>
          <p:cNvPr id="4" name="Straight Connector 3"/>
          <p:cNvCxnSpPr/>
          <p:nvPr userDrawn="1"/>
        </p:nvCxnSpPr>
        <p:spPr>
          <a:xfrm>
            <a:off x="0" y="1412776"/>
            <a:ext cx="9144000" cy="0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8844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ogo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482" y="5616000"/>
            <a:ext cx="5002518" cy="11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8532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5091434"/>
            <a:ext cx="6552728" cy="42579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747" y="0"/>
            <a:ext cx="9098757" cy="501317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482" y="5616000"/>
            <a:ext cx="5002518" cy="11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9674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y ques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467544" y="2276872"/>
            <a:ext cx="820891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cap="all" spc="400" baseline="0" dirty="0">
                <a:solidFill>
                  <a:srgbClr val="00AEEF"/>
                </a:solidFill>
                <a:latin typeface="Univers Next Pro Condensed" panose="020B0906030202020203" pitchFamily="34" charset="0"/>
              </a:rPr>
              <a:t>Any questions?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482" y="5616000"/>
            <a:ext cx="5002518" cy="11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4266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/break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5" t="3593" r="11263" b="2473"/>
          <a:stretch/>
        </p:blipFill>
        <p:spPr>
          <a:xfrm>
            <a:off x="0" y="-193210"/>
            <a:ext cx="9396536" cy="70512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4125989"/>
            <a:ext cx="5580112" cy="707886"/>
          </a:xfrm>
          <a:solidFill>
            <a:schemeClr val="tx1">
              <a:alpha val="50000"/>
            </a:schemeClr>
          </a:solidFill>
        </p:spPr>
        <p:txBody>
          <a:bodyPr wrap="square" lIns="360000"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text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482" y="5508000"/>
            <a:ext cx="5002518" cy="11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974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d/break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5" r="956" b="-1587"/>
          <a:stretch/>
        </p:blipFill>
        <p:spPr>
          <a:xfrm>
            <a:off x="0" y="1"/>
            <a:ext cx="9226088" cy="7029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4125989"/>
            <a:ext cx="5580112" cy="707886"/>
          </a:xfrm>
          <a:solidFill>
            <a:schemeClr val="tx1">
              <a:alpha val="50000"/>
            </a:schemeClr>
          </a:solidFill>
        </p:spPr>
        <p:txBody>
          <a:bodyPr wrap="square" lIns="360000"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text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5508000"/>
            <a:ext cx="5002518" cy="11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3794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End/break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6" t="1" r="8055" b="-1500"/>
          <a:stretch/>
        </p:blipFill>
        <p:spPr>
          <a:xfrm>
            <a:off x="0" y="6017"/>
            <a:ext cx="9144000" cy="69608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4125989"/>
            <a:ext cx="5580112" cy="707886"/>
          </a:xfrm>
          <a:solidFill>
            <a:schemeClr val="tx1">
              <a:alpha val="50000"/>
            </a:schemeClr>
          </a:solidFill>
        </p:spPr>
        <p:txBody>
          <a:bodyPr wrap="square" lIns="360000"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text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5508000"/>
            <a:ext cx="5002518" cy="11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1515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/break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4" t="9580" r="16198" b="1672"/>
          <a:stretch/>
        </p:blipFill>
        <p:spPr>
          <a:xfrm>
            <a:off x="0" y="-138979"/>
            <a:ext cx="9324528" cy="6996979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ctrTitle" hasCustomPrompt="1"/>
          </p:nvPr>
        </p:nvSpPr>
        <p:spPr>
          <a:xfrm>
            <a:off x="0" y="4293096"/>
            <a:ext cx="5580112" cy="707886"/>
          </a:xfrm>
          <a:solidFill>
            <a:schemeClr val="tx1">
              <a:alpha val="50000"/>
            </a:schemeClr>
          </a:solidFill>
        </p:spPr>
        <p:txBody>
          <a:bodyPr wrap="square" lIns="360000"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text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5508000"/>
            <a:ext cx="5002518" cy="11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3475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/break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099" b="3426"/>
          <a:stretch/>
        </p:blipFill>
        <p:spPr>
          <a:xfrm>
            <a:off x="-78707" y="-3133"/>
            <a:ext cx="9222707" cy="6861133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ctrTitle" hasCustomPrompt="1"/>
          </p:nvPr>
        </p:nvSpPr>
        <p:spPr>
          <a:xfrm>
            <a:off x="-108520" y="4125989"/>
            <a:ext cx="5580112" cy="707886"/>
          </a:xfrm>
          <a:solidFill>
            <a:schemeClr val="tx1">
              <a:alpha val="50000"/>
            </a:schemeClr>
          </a:solidFill>
        </p:spPr>
        <p:txBody>
          <a:bodyPr wrap="square" lIns="360000"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text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5508000"/>
            <a:ext cx="5002518" cy="11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7556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d/break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9" r="10527" b="2322"/>
          <a:stretch/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0" y="4125989"/>
            <a:ext cx="5580112" cy="707886"/>
          </a:xfrm>
          <a:solidFill>
            <a:schemeClr val="tx1">
              <a:alpha val="50000"/>
            </a:schemeClr>
          </a:solidFill>
        </p:spPr>
        <p:txBody>
          <a:bodyPr wrap="square" lIns="360000"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text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5508000"/>
            <a:ext cx="5002518" cy="11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2265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/break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0" y="4125989"/>
            <a:ext cx="5580112" cy="707886"/>
          </a:xfrm>
          <a:solidFill>
            <a:schemeClr val="tx1">
              <a:alpha val="50000"/>
            </a:schemeClr>
          </a:solidFill>
        </p:spPr>
        <p:txBody>
          <a:bodyPr wrap="square" lIns="360000"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text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5508000"/>
            <a:ext cx="5002518" cy="11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396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d/break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6512" y="0"/>
            <a:ext cx="9180512" cy="69073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4125989"/>
            <a:ext cx="5580112" cy="707886"/>
          </a:xfrm>
          <a:solidFill>
            <a:schemeClr val="tx1">
              <a:alpha val="50000"/>
            </a:schemeClr>
          </a:solidFill>
        </p:spPr>
        <p:txBody>
          <a:bodyPr wrap="square" lIns="360000"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text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5508000"/>
            <a:ext cx="5002518" cy="11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5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94ABF6D-B116-48FA-8A85-4C24104CDDB3}" type="datetimeFigureOut">
              <a:rPr lang="en-GB" smtClean="0"/>
              <a:pPr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099AA68-E695-4F58-BEEE-DDF7D9F5029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249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68" r:id="rId3"/>
    <p:sldLayoutId id="2147483671" r:id="rId4"/>
    <p:sldLayoutId id="2147483674" r:id="rId5"/>
    <p:sldLayoutId id="2147483661" r:id="rId6"/>
    <p:sldLayoutId id="2147483650" r:id="rId7"/>
    <p:sldLayoutId id="2147483652" r:id="rId8"/>
    <p:sldLayoutId id="2147483654" r:id="rId9"/>
    <p:sldLayoutId id="2147483675" r:id="rId10"/>
    <p:sldLayoutId id="2147483655" r:id="rId11"/>
    <p:sldLayoutId id="2147483657" r:id="rId12"/>
    <p:sldLayoutId id="2147483663" r:id="rId13"/>
    <p:sldLayoutId id="2147483658" r:id="rId14"/>
    <p:sldLayoutId id="2147483672" r:id="rId15"/>
    <p:sldLayoutId id="2147483673" r:id="rId16"/>
    <p:sldLayoutId id="2147483659" r:id="rId17"/>
    <p:sldLayoutId id="2147483666" r:id="rId18"/>
    <p:sldLayoutId id="2147483669" r:id="rId19"/>
    <p:sldLayoutId id="2147483660" r:id="rId20"/>
    <p:sldLayoutId id="2147483670" r:id="rId2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cap="all" spc="400" baseline="0">
          <a:solidFill>
            <a:schemeClr val="tx1"/>
          </a:solidFill>
          <a:latin typeface="Univers Next Pro Condensed" panose="020B0906030202020203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00ADF9"/>
        </a:buClr>
        <a:buFont typeface="Wingdings" panose="05000000000000000000" pitchFamily="2" charset="2"/>
        <a:buChar char="§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914400" indent="-457200" algn="l" defTabSz="914400" rtl="0" eaLnBrk="1" latinLnBrk="0" hangingPunct="1">
        <a:spcBef>
          <a:spcPct val="20000"/>
        </a:spcBef>
        <a:buClr>
          <a:srgbClr val="999999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00ADF9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Clr>
          <a:srgbClr val="999999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Clr>
          <a:srgbClr val="00ADF9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Mmy9MpwyKnQ" TargetMode="External"/><Relationship Id="rId5" Type="http://schemas.openxmlformats.org/officeDocument/2006/relationships/image" Target="../media/image17.jpeg"/><Relationship Id="rId4" Type="http://schemas.openxmlformats.org/officeDocument/2006/relationships/image" Target="../media/image1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LN_70HXxd5Y" TargetMode="Externa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hyperlink" Target="https://www.unicef.org.uk/rights-respecting-schools/resources/teaching-resources/refugee-crisis-europe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56969" y="620688"/>
            <a:ext cx="5020774" cy="646331"/>
          </a:xfrm>
        </p:spPr>
        <p:txBody>
          <a:bodyPr/>
          <a:lstStyle/>
          <a:p>
            <a:r>
              <a:rPr lang="en-GB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 abcDe </a:t>
            </a:r>
            <a:r>
              <a:rPr lang="en-GB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5229200"/>
            <a:ext cx="5002518" cy="11007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172400" y="6599001"/>
            <a:ext cx="105349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@Unicef/Fields</a:t>
            </a:r>
          </a:p>
        </p:txBody>
      </p:sp>
    </p:spTree>
    <p:extLst>
      <p:ext uri="{BB962C8B-B14F-4D97-AF65-F5344CB8AC3E}">
        <p14:creationId xmlns:p14="http://schemas.microsoft.com/office/powerpoint/2010/main" val="283814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10873208" cy="1077218"/>
          </a:xfrm>
        </p:spPr>
        <p:txBody>
          <a:bodyPr/>
          <a:lstStyle/>
          <a:p>
            <a:r>
              <a:rPr lang="en-GB" sz="3200" b="1" dirty="0">
                <a:solidFill>
                  <a:srgbClr val="00ADF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: Rights are for </a:t>
            </a:r>
            <a:r>
              <a:rPr lang="en-GB" sz="3200" dirty="0">
                <a:solidFill>
                  <a:srgbClr val="00ADF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children</a:t>
            </a: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826" y="1556792"/>
            <a:ext cx="8229600" cy="792088"/>
          </a:xfrm>
        </p:spPr>
        <p:txBody>
          <a:bodyPr>
            <a:normAutofit/>
          </a:bodyPr>
          <a:lstStyle/>
          <a:p>
            <a:r>
              <a:rPr lang="en-GB" sz="1800" b="1" dirty="0">
                <a:solidFill>
                  <a:srgbClr val="00ADF9"/>
                </a:solidFill>
              </a:rPr>
              <a:t>Key idea: </a:t>
            </a:r>
            <a:r>
              <a:rPr lang="en-GB" sz="1800" dirty="0"/>
              <a:t>Rights are for all children and young people across the world.  </a:t>
            </a:r>
          </a:p>
          <a:p>
            <a:r>
              <a:rPr lang="en-GB" sz="1800" b="1" dirty="0">
                <a:solidFill>
                  <a:srgbClr val="00ADF9"/>
                </a:solidFill>
              </a:rPr>
              <a:t>Key word: </a:t>
            </a:r>
            <a:r>
              <a:rPr lang="en-GB" sz="1800" dirty="0"/>
              <a:t>Universal</a:t>
            </a:r>
          </a:p>
        </p:txBody>
      </p:sp>
      <p:sp>
        <p:nvSpPr>
          <p:cNvPr id="6" name="Rectangle 5"/>
          <p:cNvSpPr/>
          <p:nvPr/>
        </p:nvSpPr>
        <p:spPr>
          <a:xfrm>
            <a:off x="4799380" y="2728252"/>
            <a:ext cx="43446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Mmy9MpwyKnQ"/>
          <p:cNvPicPr>
            <a:picLocks noRot="1" noChangeAspect="1"/>
          </p:cNvPicPr>
          <p:nvPr>
            <a:videoFile r:link="rId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05" y="3645024"/>
            <a:ext cx="3504616" cy="19546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8185" y="3122668"/>
            <a:ext cx="1478393" cy="1268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124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362853"/>
            <a:ext cx="10873208" cy="584775"/>
          </a:xfrm>
        </p:spPr>
        <p:txBody>
          <a:bodyPr/>
          <a:lstStyle/>
          <a:p>
            <a:r>
              <a:rPr lang="en-GB" sz="3200" b="1" dirty="0">
                <a:solidFill>
                  <a:srgbClr val="00ADF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: Rights are there at </a:t>
            </a:r>
            <a:r>
              <a:rPr lang="en-GB" sz="3200" dirty="0">
                <a:solidFill>
                  <a:srgbClr val="00ADF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birth</a:t>
            </a: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826" y="1556792"/>
            <a:ext cx="8229600" cy="792088"/>
          </a:xfrm>
        </p:spPr>
        <p:txBody>
          <a:bodyPr>
            <a:normAutofit/>
          </a:bodyPr>
          <a:lstStyle/>
          <a:p>
            <a:r>
              <a:rPr lang="en-GB" sz="1800" b="1" dirty="0">
                <a:solidFill>
                  <a:srgbClr val="00ADF9"/>
                </a:solidFill>
              </a:rPr>
              <a:t>Key idea: </a:t>
            </a:r>
            <a:r>
              <a:rPr lang="en-GB" sz="1800" dirty="0"/>
              <a:t>Humans are born with rights.  </a:t>
            </a:r>
          </a:p>
          <a:p>
            <a:r>
              <a:rPr lang="en-GB" sz="1800" b="1" dirty="0">
                <a:solidFill>
                  <a:srgbClr val="00ADF9"/>
                </a:solidFill>
              </a:rPr>
              <a:t>Key word: </a:t>
            </a:r>
            <a:r>
              <a:rPr lang="en-GB" sz="1800" dirty="0"/>
              <a:t>Inherent</a:t>
            </a:r>
          </a:p>
        </p:txBody>
      </p:sp>
      <p:sp>
        <p:nvSpPr>
          <p:cNvPr id="6" name="Rectangle 5"/>
          <p:cNvSpPr/>
          <p:nvPr/>
        </p:nvSpPr>
        <p:spPr>
          <a:xfrm>
            <a:off x="3635896" y="2832250"/>
            <a:ext cx="43446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16909" y="3455434"/>
            <a:ext cx="1886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Univers Next Pro" panose="020B0503030202020203" pitchFamily="34" charset="0"/>
              </a:rPr>
              <a:t>0                    18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6838319" y="3468375"/>
            <a:ext cx="884463" cy="3118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LN_70HXxd5Y"/>
          <p:cNvPicPr>
            <a:picLocks noRot="1" noChangeAspect="1"/>
          </p:cNvPicPr>
          <p:nvPr>
            <a:videoFile r:link="rId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897915"/>
            <a:ext cx="3313741" cy="18558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667" y="3060686"/>
            <a:ext cx="1245519" cy="125027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906101" y="4129504"/>
            <a:ext cx="102463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ea typeface="Calibri" panose="020F0502020204030204" pitchFamily="34" charset="0"/>
              </a:rPr>
              <a:t>Unicef UK/Mead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20167323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362853"/>
            <a:ext cx="10873208" cy="584775"/>
          </a:xfrm>
        </p:spPr>
        <p:txBody>
          <a:bodyPr/>
          <a:lstStyle/>
          <a:p>
            <a:r>
              <a:rPr lang="en-GB" sz="3200" b="1" dirty="0">
                <a:solidFill>
                  <a:srgbClr val="00ADF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: Rights </a:t>
            </a:r>
            <a:r>
              <a:rPr lang="en-GB" sz="3200" dirty="0">
                <a:solidFill>
                  <a:srgbClr val="00AEE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CANNOT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BE TAKEN AWAY</a:t>
            </a: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826" y="1556792"/>
            <a:ext cx="8229600" cy="792088"/>
          </a:xfrm>
        </p:spPr>
        <p:txBody>
          <a:bodyPr>
            <a:normAutofit/>
          </a:bodyPr>
          <a:lstStyle/>
          <a:p>
            <a:r>
              <a:rPr lang="en-GB" sz="1800" b="1" dirty="0">
                <a:solidFill>
                  <a:srgbClr val="00ADF9"/>
                </a:solidFill>
              </a:rPr>
              <a:t>Key idea: </a:t>
            </a:r>
            <a:r>
              <a:rPr lang="en-GB" sz="1800" dirty="0"/>
              <a:t>Rights cannot be given, taken away, bought or sold</a:t>
            </a:r>
          </a:p>
          <a:p>
            <a:r>
              <a:rPr lang="en-GB" sz="1800" b="1" dirty="0">
                <a:solidFill>
                  <a:srgbClr val="00ADF9"/>
                </a:solidFill>
              </a:rPr>
              <a:t>Key word: </a:t>
            </a:r>
            <a:r>
              <a:rPr lang="en-GB" sz="1800" dirty="0"/>
              <a:t>Inalienable</a:t>
            </a:r>
          </a:p>
        </p:txBody>
      </p:sp>
      <p:sp>
        <p:nvSpPr>
          <p:cNvPr id="6" name="Rectangle 5"/>
          <p:cNvSpPr/>
          <p:nvPr/>
        </p:nvSpPr>
        <p:spPr>
          <a:xfrm>
            <a:off x="4799380" y="2728252"/>
            <a:ext cx="43446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245" y="4792085"/>
            <a:ext cx="1195409" cy="168697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480720" y="4809490"/>
            <a:ext cx="21957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In Search of Safety explores how the rights of child refugees have been affected by conflict.</a:t>
            </a:r>
          </a:p>
          <a:p>
            <a:r>
              <a:rPr lang="en-GB" sz="1200" dirty="0">
                <a:solidFill>
                  <a:srgbClr val="00AEEF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Find out more. </a:t>
            </a:r>
            <a:endParaRPr lang="en-GB" sz="1200" dirty="0">
              <a:solidFill>
                <a:srgbClr val="00AEE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275215"/>
            <a:ext cx="1224159" cy="1224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0726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10873208" cy="1077218"/>
          </a:xfrm>
        </p:spPr>
        <p:txBody>
          <a:bodyPr/>
          <a:lstStyle/>
          <a:p>
            <a:r>
              <a:rPr lang="en-GB" sz="3200" b="1" dirty="0">
                <a:solidFill>
                  <a:srgbClr val="00ADF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: Rights </a:t>
            </a:r>
            <a:r>
              <a:rPr lang="en-GB" sz="3200" dirty="0">
                <a:solidFill>
                  <a:srgbClr val="00AEE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not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have to 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be earnt</a:t>
            </a: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826" y="1556792"/>
            <a:ext cx="8229600" cy="792088"/>
          </a:xfrm>
        </p:spPr>
        <p:txBody>
          <a:bodyPr>
            <a:normAutofit fontScale="92500" lnSpcReduction="20000"/>
          </a:bodyPr>
          <a:lstStyle/>
          <a:p>
            <a:r>
              <a:rPr lang="en-GB" sz="1800" b="1" dirty="0">
                <a:solidFill>
                  <a:srgbClr val="00ADF9"/>
                </a:solidFill>
              </a:rPr>
              <a:t>Key idea: </a:t>
            </a:r>
            <a:r>
              <a:rPr lang="en-GB" sz="1800" dirty="0"/>
              <a:t>Rights do not come with any conditions attached and are not linked to responsibilities as they are not earnt.</a:t>
            </a:r>
          </a:p>
          <a:p>
            <a:r>
              <a:rPr lang="en-GB" sz="1800" b="1" dirty="0">
                <a:solidFill>
                  <a:srgbClr val="00ADF9"/>
                </a:solidFill>
              </a:rPr>
              <a:t>Key word: </a:t>
            </a:r>
            <a:r>
              <a:rPr lang="en-GB" sz="1800" dirty="0"/>
              <a:t>Unconditional</a:t>
            </a:r>
          </a:p>
        </p:txBody>
      </p:sp>
      <p:sp>
        <p:nvSpPr>
          <p:cNvPr id="6" name="Rectangle 5"/>
          <p:cNvSpPr/>
          <p:nvPr/>
        </p:nvSpPr>
        <p:spPr>
          <a:xfrm>
            <a:off x="1547664" y="3269883"/>
            <a:ext cx="43446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2421" y="3068960"/>
            <a:ext cx="1284788" cy="122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9223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10873208" cy="1077218"/>
          </a:xfrm>
        </p:spPr>
        <p:txBody>
          <a:bodyPr/>
          <a:lstStyle/>
          <a:p>
            <a:r>
              <a:rPr lang="en-GB" sz="3200" b="1" dirty="0">
                <a:solidFill>
                  <a:srgbClr val="00ADF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: All Rights Are </a:t>
            </a:r>
            <a:r>
              <a:rPr lang="en-GB" sz="3200" dirty="0">
                <a:solidFill>
                  <a:srgbClr val="00AEE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equally </a:t>
            </a:r>
            <a:br>
              <a:rPr lang="en-GB" sz="3200" dirty="0">
                <a:solidFill>
                  <a:srgbClr val="00AEE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important</a:t>
            </a: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826" y="1556792"/>
            <a:ext cx="8229600" cy="792088"/>
          </a:xfrm>
        </p:spPr>
        <p:txBody>
          <a:bodyPr>
            <a:normAutofit fontScale="92500" lnSpcReduction="20000"/>
          </a:bodyPr>
          <a:lstStyle/>
          <a:p>
            <a:r>
              <a:rPr lang="en-GB" sz="1800" b="1" dirty="0">
                <a:solidFill>
                  <a:srgbClr val="00ADF9"/>
                </a:solidFill>
              </a:rPr>
              <a:t>Key idea: </a:t>
            </a:r>
            <a:r>
              <a:rPr lang="en-GB" sz="1600" dirty="0"/>
              <a:t>Every right is important in order for children and young people to survive, develop and reach their full potential.  Rights are a whole package and are interlinked.</a:t>
            </a:r>
            <a:endParaRPr lang="en-GB" sz="1800" dirty="0"/>
          </a:p>
          <a:p>
            <a:r>
              <a:rPr lang="en-GB" sz="1800" b="1" dirty="0">
                <a:solidFill>
                  <a:srgbClr val="00ADF9"/>
                </a:solidFill>
              </a:rPr>
              <a:t>Key word: </a:t>
            </a:r>
            <a:r>
              <a:rPr lang="en-GB" sz="1800" dirty="0"/>
              <a:t>Indivisible</a:t>
            </a:r>
          </a:p>
        </p:txBody>
      </p:sp>
      <p:sp>
        <p:nvSpPr>
          <p:cNvPr id="6" name="Rectangle 5"/>
          <p:cNvSpPr/>
          <p:nvPr/>
        </p:nvSpPr>
        <p:spPr>
          <a:xfrm>
            <a:off x="2771800" y="3676022"/>
            <a:ext cx="3888432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600" b="1" dirty="0">
              <a:solidFill>
                <a:srgbClr val="00ADF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475" y="3556953"/>
            <a:ext cx="1117282" cy="11193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201" y="3428834"/>
            <a:ext cx="1663282" cy="1247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9445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327427"/>
            <a:ext cx="3923928" cy="707886"/>
          </a:xfrm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7026786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8" ma:contentTypeDescription="Create a new document." ma:contentTypeScope="" ma:versionID="2ed288fad6e3753a3c09ecfa09037de5">
  <xsd:schema xmlns:xsd="http://www.w3.org/2001/XMLSchema" xmlns:xs="http://www.w3.org/2001/XMLSchema" xmlns:p="http://schemas.microsoft.com/office/2006/metadata/properties" xmlns:ns2="309d9867-99f5-4561-aefc-550f5b2269e7" xmlns:ns3="c7cbd103-e713-4942-bf96-f167bfedbd7e" targetNamespace="http://schemas.microsoft.com/office/2006/metadata/properties" ma:root="true" ma:fieldsID="b7e121ce995c33eb58f81f1495630e43" ns2:_="" ns3:_="">
    <xsd:import namespace="309d9867-99f5-4561-aefc-550f5b2269e7"/>
    <xsd:import namespace="c7cbd103-e713-4942-bf96-f167bfedbd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0897f64-f56b-4d34-b777-7c33af1410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cbd103-e713-4942-bf96-f167bfedbd7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16d1c7e-bf44-422d-841c-2cf5512697a2}" ma:internalName="TaxCatchAll" ma:showField="CatchAllData" ma:web="c7cbd103-e713-4942-bf96-f167bfedbd7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48543C9-FB47-4143-9C23-E5203E0B838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B9C5FB-B577-4E10-ACAB-3D830AA311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c7cbd103-e713-4942-bf96-f167bfedbd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1061</TotalTime>
  <Words>235</Words>
  <Application>Microsoft Office PowerPoint</Application>
  <PresentationFormat>On-screen Show (4:3)</PresentationFormat>
  <Paragraphs>61</Paragraphs>
  <Slides>7</Slides>
  <Notes>7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Univers Next Pro</vt:lpstr>
      <vt:lpstr>Wingdings</vt:lpstr>
      <vt:lpstr>Univers Next Pro Condensed</vt:lpstr>
      <vt:lpstr>Arial</vt:lpstr>
      <vt:lpstr>Calibri</vt:lpstr>
      <vt:lpstr>Office Theme</vt:lpstr>
      <vt:lpstr>The abcDe of…</vt:lpstr>
      <vt:lpstr>A: Rights are for ALL  children</vt:lpstr>
      <vt:lpstr>B: Rights are there at birth</vt:lpstr>
      <vt:lpstr>c: Rights CANNOT BE TAKEN AWAY</vt:lpstr>
      <vt:lpstr>D: Rights do not have to  be earnt</vt:lpstr>
      <vt:lpstr>E: All Rights Are equally  important</vt:lpstr>
      <vt:lpstr>Thank you</vt:lpstr>
    </vt:vector>
  </TitlesOfParts>
  <Company>UNICEF UK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Patrick McCaul</dc:creator>
  <cp:lastModifiedBy>Mrs C Namur</cp:lastModifiedBy>
  <cp:revision>104</cp:revision>
  <cp:lastPrinted>2016-03-16T17:43:25Z</cp:lastPrinted>
  <dcterms:created xsi:type="dcterms:W3CDTF">2014-10-31T12:48:46Z</dcterms:created>
  <dcterms:modified xsi:type="dcterms:W3CDTF">2024-09-25T10:41:26Z</dcterms:modified>
</cp:coreProperties>
</file>