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357" r:id="rId5"/>
    <p:sldId id="358" r:id="rId6"/>
    <p:sldId id="359" r:id="rId7"/>
    <p:sldId id="360" r:id="rId8"/>
    <p:sldId id="361" r:id="rId9"/>
    <p:sldId id="331" r:id="rId10"/>
    <p:sldId id="362" r:id="rId11"/>
    <p:sldId id="363" r:id="rId12"/>
    <p:sldId id="368" r:id="rId13"/>
    <p:sldId id="369" r:id="rId14"/>
    <p:sldId id="366" r:id="rId15"/>
    <p:sldId id="264" r:id="rId16"/>
  </p:sldIdLst>
  <p:sldSz cx="9144000" cy="6858000" type="screen4x3"/>
  <p:notesSz cx="6858000" cy="9144000"/>
  <p:embeddedFontLst>
    <p:embeddedFont>
      <p:font typeface="Twinkl" panose="020B0604020202020204" pitchFamily="2" charset="0"/>
      <p:regular r:id="rId17"/>
      <p:bold r:id="rId18"/>
    </p:embeddedFont>
    <p:embeddedFont>
      <p:font typeface="Twinkl SemiBold" pitchFamily="2" charset="0"/>
      <p:bold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99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C79B"/>
    <a:srgbClr val="F39F71"/>
    <a:srgbClr val="FECF7E"/>
    <a:srgbClr val="F0864A"/>
    <a:srgbClr val="67C18C"/>
    <a:srgbClr val="C0DEC0"/>
    <a:srgbClr val="FFA3A3"/>
    <a:srgbClr val="FEE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0" y="62"/>
      </p:cViewPr>
      <p:guideLst>
        <p:guide orient="horz" pos="2160"/>
        <p:guide pos="2880"/>
        <p:guide pos="317"/>
        <p:guide pos="499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01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432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569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ndividual Work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815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air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607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Talking Partner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8374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oup Work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177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44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05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716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6411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248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157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2975321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01381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0996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1048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973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10" r:id="rId11"/>
    <p:sldLayoutId id="2147483811" r:id="rId12"/>
    <p:sldLayoutId id="2147483822" r:id="rId13"/>
    <p:sldLayoutId id="2147483823" r:id="rId14"/>
    <p:sldLayoutId id="2147483824" r:id="rId15"/>
    <p:sldLayoutId id="2147483825" r:id="rId16"/>
    <p:sldLayoutId id="2147483826" r:id="rId17"/>
    <p:sldLayoutId id="2147483827" r:id="rId18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8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itchFamily="34" charset="0"/>
              </a:rPr>
              <a:t>Maths </a:t>
            </a:r>
            <a:r>
              <a:rPr lang="en-GB" altLang="en-US" sz="800">
                <a:solidFill>
                  <a:srgbClr val="FFFFFF"/>
                </a:solidFill>
                <a:latin typeface="Tuffy" pitchFamily="34" charset="0"/>
              </a:rPr>
              <a:t>| Year 4 | Multiplication and Division | Written Methods of Multiplication | Lesson 1 of 2: Expanded Multiplication with Two-Digit Numbers</a:t>
            </a:r>
          </a:p>
        </p:txBody>
      </p:sp>
      <p:sp>
        <p:nvSpPr>
          <p:cNvPr id="18439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smtClean="0"/>
              <a:t>Maths</a:t>
            </a:r>
            <a:endParaRPr lang="en-GB" altLang="en-US" sz="5400" b="0" smtClean="0"/>
          </a:p>
        </p:txBody>
      </p:sp>
      <p:sp>
        <p:nvSpPr>
          <p:cNvPr id="18440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Multiplication and Division</a:t>
            </a:r>
          </a:p>
        </p:txBody>
      </p:sp>
      <p:pic>
        <p:nvPicPr>
          <p:cNvPr id="1844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15"/>
          <a:stretch>
            <a:fillRect/>
          </a:stretch>
        </p:blipFill>
        <p:spPr bwMode="auto">
          <a:xfrm>
            <a:off x="2154238" y="2886075"/>
            <a:ext cx="4248150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765175"/>
            <a:ext cx="9144000" cy="19208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460" name="Title 7"/>
          <p:cNvSpPr>
            <a:spLocks noGrp="1"/>
          </p:cNvSpPr>
          <p:nvPr>
            <p:ph type="title"/>
          </p:nvPr>
        </p:nvSpPr>
        <p:spPr>
          <a:xfrm>
            <a:off x="628650" y="898525"/>
            <a:ext cx="7886700" cy="1646238"/>
          </a:xfrm>
        </p:spPr>
        <p:txBody>
          <a:bodyPr lIns="0" tIns="0" rIns="0" bIns="0"/>
          <a:lstStyle/>
          <a:p>
            <a:pPr algn="ctr" eaLnBrk="1" hangingPunct="1"/>
            <a:r>
              <a:rPr lang="en-GB" altLang="en-US" sz="4800" smtClean="0">
                <a:solidFill>
                  <a:schemeClr val="tx1"/>
                </a:solidFill>
                <a:latin typeface="Twinkl" pitchFamily="2" charset="0"/>
              </a:rPr>
              <a:t>Expanded Multiplication with Two-Digit Numbers</a:t>
            </a:r>
          </a:p>
        </p:txBody>
      </p:sp>
      <p:pic>
        <p:nvPicPr>
          <p:cNvPr id="19461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2048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2048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smtClean="0"/>
              <a:t>I can multiply two-digit by one-digit numbers using expanded multiplication.</a:t>
            </a:r>
          </a:p>
        </p:txBody>
      </p:sp>
      <p:sp>
        <p:nvSpPr>
          <p:cNvPr id="2048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set out the calculation correctly.</a:t>
            </a:r>
          </a:p>
          <a:p>
            <a:pPr eaLnBrk="1" hangingPunct="1"/>
            <a:r>
              <a:rPr lang="en-GB" altLang="en-US"/>
              <a:t>I can partition the calculation and multiply the ones then tens.</a:t>
            </a:r>
          </a:p>
          <a:p>
            <a:pPr eaLnBrk="1" hangingPunct="1"/>
            <a:r>
              <a:rPr lang="en-GB" altLang="en-US"/>
              <a:t>I can add the calculations together to find the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531938"/>
            <a:ext cx="7632700" cy="725487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Do you remember how to solve multiplication problems using the </a:t>
            </a:r>
            <a:r>
              <a:rPr lang="en-GB" sz="1600" b="1" dirty="0">
                <a:solidFill>
                  <a:schemeClr val="tx1"/>
                </a:solidFill>
              </a:rPr>
              <a:t>grid method</a:t>
            </a:r>
            <a:r>
              <a:rPr lang="en-GB" sz="1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2651125" y="696913"/>
            <a:ext cx="38401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+mj-lt"/>
              </a:rPr>
              <a:t>The Grid Method</a:t>
            </a:r>
          </a:p>
        </p:txBody>
      </p:sp>
      <p:pic>
        <p:nvPicPr>
          <p:cNvPr id="2253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30"/>
          <a:stretch>
            <a:fillRect/>
          </a:stretch>
        </p:blipFill>
        <p:spPr bwMode="auto">
          <a:xfrm>
            <a:off x="3114675" y="2476500"/>
            <a:ext cx="2941638" cy="361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397000"/>
            <a:ext cx="7648575" cy="576263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402013" y="1500188"/>
            <a:ext cx="2355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Look at the problem. </a:t>
            </a:r>
          </a:p>
        </p:txBody>
      </p:sp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3792538" y="2046288"/>
            <a:ext cx="1558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j-lt"/>
              </a:rPr>
              <a:t>22 </a:t>
            </a:r>
            <a:r>
              <a:rPr lang="en-GB" sz="2400" dirty="0">
                <a:solidFill>
                  <a:schemeClr val="tx1"/>
                </a:solidFill>
              </a:rPr>
              <a:t>×</a:t>
            </a:r>
            <a:r>
              <a:rPr lang="en-GB" altLang="en-US" sz="2400" b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latin typeface="+mj-lt"/>
              </a:rPr>
              <a:t>4 = ?</a:t>
            </a:r>
            <a:endParaRPr lang="en-GB" altLang="en-US" sz="2400" dirty="0">
              <a:solidFill>
                <a:schemeClr val="tx1"/>
              </a:solidFill>
              <a:latin typeface="+mj-lt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474788" y="4981575"/>
          <a:ext cx="6194425" cy="952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674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×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82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747713" y="2576513"/>
            <a:ext cx="7648575" cy="1849437"/>
            <a:chOff x="747713" y="2576735"/>
            <a:chExt cx="7648575" cy="1849944"/>
          </a:xfrm>
        </p:grpSpPr>
        <p:sp>
          <p:nvSpPr>
            <p:cNvPr id="11" name="Rectangle 10"/>
            <p:cNvSpPr/>
            <p:nvPr/>
          </p:nvSpPr>
          <p:spPr>
            <a:xfrm>
              <a:off x="755650" y="3018181"/>
              <a:ext cx="7632700" cy="1408498"/>
            </a:xfrm>
            <a:prstGeom prst="rect">
              <a:avLst/>
            </a:prstGeom>
            <a:solidFill>
              <a:srgbClr val="FECF7E"/>
            </a:solidFill>
            <a:ln>
              <a:solidFill>
                <a:srgbClr val="FFC9C9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47713" y="2576735"/>
              <a:ext cx="7648575" cy="576420"/>
            </a:xfrm>
            <a:prstGeom prst="rect">
              <a:avLst/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33" name="Rectangle 3"/>
            <p:cNvSpPr>
              <a:spLocks noChangeArrowheads="1"/>
            </p:cNvSpPr>
            <p:nvPr/>
          </p:nvSpPr>
          <p:spPr bwMode="auto">
            <a:xfrm>
              <a:off x="1990725" y="2679950"/>
              <a:ext cx="5178425" cy="369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 smtClean="0">
                  <a:solidFill>
                    <a:schemeClr val="tx1"/>
                  </a:solidFill>
                  <a:latin typeface="+mn-lt"/>
                </a:rPr>
                <a:t>Partition the large number into tens and ones.</a:t>
              </a:r>
              <a:endParaRPr lang="en-GB" altLang="en-US" b="1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7434" name="Rectangle 5"/>
            <p:cNvSpPr>
              <a:spLocks noChangeArrowheads="1"/>
            </p:cNvSpPr>
            <p:nvPr/>
          </p:nvSpPr>
          <p:spPr bwMode="auto">
            <a:xfrm>
              <a:off x="4311650" y="3197617"/>
              <a:ext cx="520700" cy="46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400" b="1" dirty="0">
                  <a:solidFill>
                    <a:schemeClr val="tx1"/>
                  </a:solidFill>
                  <a:latin typeface="+mj-lt"/>
                </a:rPr>
                <a:t>22</a:t>
              </a:r>
              <a:endParaRPr lang="en-GB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7435" name="Rectangle 6"/>
            <p:cNvSpPr>
              <a:spLocks noChangeArrowheads="1"/>
            </p:cNvSpPr>
            <p:nvPr/>
          </p:nvSpPr>
          <p:spPr bwMode="auto">
            <a:xfrm>
              <a:off x="3302000" y="3882018"/>
              <a:ext cx="539750" cy="462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400" b="1">
                  <a:solidFill>
                    <a:schemeClr val="tx1"/>
                  </a:solidFill>
                  <a:latin typeface="+mj-lt"/>
                </a:rPr>
                <a:t>20</a:t>
              </a:r>
              <a:endParaRPr lang="en-GB" altLang="en-US" sz="240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7436" name="Rectangle 7"/>
            <p:cNvSpPr>
              <a:spLocks noChangeArrowheads="1"/>
            </p:cNvSpPr>
            <p:nvPr/>
          </p:nvSpPr>
          <p:spPr bwMode="auto">
            <a:xfrm>
              <a:off x="5395913" y="3882018"/>
              <a:ext cx="352425" cy="462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400" b="1">
                  <a:solidFill>
                    <a:schemeClr val="tx1"/>
                  </a:solidFill>
                  <a:latin typeface="+mj-lt"/>
                </a:rPr>
                <a:t>2</a:t>
              </a:r>
              <a:endParaRPr lang="en-GB" altLang="en-US" sz="2400">
                <a:solidFill>
                  <a:schemeClr val="tx1"/>
                </a:solidFill>
                <a:latin typeface="+mj-lt"/>
              </a:endParaRPr>
            </a:p>
          </p:txBody>
        </p:sp>
        <p:grpSp>
          <p:nvGrpSpPr>
            <p:cNvPr id="23581" name="Group 16"/>
            <p:cNvGrpSpPr>
              <a:grpSpLocks/>
            </p:cNvGrpSpPr>
            <p:nvPr/>
          </p:nvGrpSpPr>
          <p:grpSpPr bwMode="auto">
            <a:xfrm>
              <a:off x="3772208" y="3607539"/>
              <a:ext cx="1599586" cy="364092"/>
              <a:chOff x="3595283" y="3985260"/>
              <a:chExt cx="1960419" cy="446223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flipH="1">
                <a:off x="3594906" y="3984973"/>
                <a:ext cx="659561" cy="445666"/>
              </a:xfrm>
              <a:prstGeom prst="straightConnector1">
                <a:avLst/>
              </a:prstGeom>
              <a:ln>
                <a:solidFill>
                  <a:srgbClr val="C2313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>
                <a:off x="4896517" y="3984973"/>
                <a:ext cx="659560" cy="445666"/>
              </a:xfrm>
              <a:prstGeom prst="straightConnector1">
                <a:avLst/>
              </a:prstGeom>
              <a:ln>
                <a:solidFill>
                  <a:srgbClr val="C2313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825875" y="4530725"/>
            <a:ext cx="15033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Draw a grid.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3919538"/>
            <a:ext cx="862012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2651125" y="696913"/>
            <a:ext cx="38401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+mj-lt"/>
              </a:rPr>
              <a:t>The Grid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4.44444E-6 L -0.675 -0.00093 L -0.675 0.13564 L 0.00086 0.13449 L 4.16667E-6 4.44444E-6 Z " pathEditMode="relative" rAng="0" ptsTypes="AAAAA">
                                      <p:cBhvr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15" y="673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47713" y="3878263"/>
            <a:ext cx="7648575" cy="2214562"/>
          </a:xfrm>
          <a:prstGeom prst="rect">
            <a:avLst/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1397000"/>
            <a:ext cx="7648575" cy="576263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7" name="Rectangle 2"/>
          <p:cNvSpPr>
            <a:spLocks noChangeArrowheads="1"/>
          </p:cNvSpPr>
          <p:nvPr/>
        </p:nvSpPr>
        <p:spPr bwMode="auto">
          <a:xfrm>
            <a:off x="2224088" y="1500188"/>
            <a:ext cx="471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Fill in the grid by solving 20 x 4, then 2 x 4.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474788" y="2173288"/>
          <a:ext cx="6194425" cy="954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12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×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66" marB="45766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91447" marR="91447" marT="45766" marB="45766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91447" marR="91447" marT="45766" marB="45766">
                    <a:solidFill>
                      <a:srgbClr val="67C1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962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47" marR="91447" marT="45766" marB="45766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91447" marR="91447" marT="45766" marB="45766">
                    <a:solidFill>
                      <a:srgbClr val="C0DE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47" marR="91447" marT="45766" marB="45766">
                    <a:solidFill>
                      <a:srgbClr val="C0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755650" y="3429000"/>
            <a:ext cx="7648575" cy="576263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2965450" y="3532188"/>
            <a:ext cx="3213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How did we work out 20 </a:t>
            </a:r>
            <a:r>
              <a:rPr lang="en-GB" dirty="0">
                <a:solidFill>
                  <a:schemeClr val="tx1"/>
                </a:solidFill>
              </a:rPr>
              <a:t>×</a:t>
            </a:r>
            <a:r>
              <a:rPr lang="en-GB" altLang="en-US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4?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903288" y="4200525"/>
            <a:ext cx="7337425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Draw the wizard’s hat to find the multiplication facts.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Calculate the answer.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GB" altLang="en-US" dirty="0" smtClean="0">
                <a:solidFill>
                  <a:schemeClr val="tx1"/>
                </a:solidFill>
                <a:latin typeface="+mn-lt"/>
              </a:rPr>
              <a:t>If we know 2 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× 4 then we know the answer to 20 </a:t>
            </a:r>
            <a:r>
              <a:rPr lang="en-GB" dirty="0" smtClean="0">
                <a:solidFill>
                  <a:schemeClr val="tx1"/>
                </a:solidFill>
              </a:rPr>
              <a:t>× 4.</a:t>
            </a:r>
            <a:endParaRPr lang="en-GB" altLang="en-US" dirty="0">
              <a:solidFill>
                <a:schemeClr val="tx1"/>
              </a:solidFill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dirty="0" smtClean="0">
                <a:solidFill>
                  <a:schemeClr val="tx1"/>
                </a:solidFill>
                <a:latin typeface="+mn-lt"/>
              </a:rPr>
              <a:t>How do we know this?</a:t>
            </a:r>
            <a:endParaRPr lang="en-GB" altLang="en-US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13" y="3514725"/>
            <a:ext cx="1857375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563813" y="2560638"/>
            <a:ext cx="4681537" cy="365125"/>
            <a:chOff x="2563495" y="2630187"/>
            <a:chExt cx="4682167" cy="365602"/>
          </a:xfrm>
          <a:solidFill>
            <a:srgbClr val="69D2E7"/>
          </a:solidFill>
        </p:grpSpPr>
        <p:sp>
          <p:nvSpPr>
            <p:cNvPr id="25" name="Rectangle 24"/>
            <p:cNvSpPr/>
            <p:nvPr/>
          </p:nvSpPr>
          <p:spPr>
            <a:xfrm>
              <a:off x="2563495" y="2630187"/>
              <a:ext cx="735111" cy="365602"/>
            </a:xfrm>
            <a:prstGeom prst="rect">
              <a:avLst/>
            </a:prstGeom>
            <a:solidFill>
              <a:srgbClr val="C0DE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510551" y="2630187"/>
              <a:ext cx="735111" cy="365602"/>
            </a:xfrm>
            <a:prstGeom prst="rect">
              <a:avLst/>
            </a:prstGeom>
            <a:solidFill>
              <a:srgbClr val="C0DE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651125" y="696913"/>
            <a:ext cx="38401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+mj-lt"/>
              </a:rPr>
              <a:t>The Grid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0" grpId="0" animBg="1"/>
      <p:bldP spid="21" grpId="0"/>
      <p:bldP spid="2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993775" y="2690813"/>
          <a:ext cx="6194425" cy="952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674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×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82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755650" y="1397000"/>
            <a:ext cx="7648575" cy="576263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74" name="Rectangle 2"/>
          <p:cNvSpPr>
            <a:spLocks noChangeArrowheads="1"/>
          </p:cNvSpPr>
          <p:nvPr/>
        </p:nvSpPr>
        <p:spPr bwMode="auto">
          <a:xfrm>
            <a:off x="922338" y="1500188"/>
            <a:ext cx="731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After you have solved the calculations add the two answers together.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011363"/>
            <a:ext cx="7648575" cy="576262"/>
          </a:xfrm>
          <a:prstGeom prst="rect">
            <a:avLst/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76" name="Rectangle 12"/>
          <p:cNvSpPr>
            <a:spLocks noChangeArrowheads="1"/>
          </p:cNvSpPr>
          <p:nvPr/>
        </p:nvSpPr>
        <p:spPr bwMode="auto">
          <a:xfrm>
            <a:off x="2317750" y="2114550"/>
            <a:ext cx="452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This gives you the answer to the problem. 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301875" y="3059113"/>
            <a:ext cx="3679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Sassoon Infant Rg" pitchFamily="50" charset="0"/>
              </a:rPr>
              <a:t>+</a:t>
            </a:r>
            <a:endParaRPr lang="en-GB" altLang="en-US">
              <a:solidFill>
                <a:schemeClr val="tx1"/>
              </a:solidFill>
              <a:latin typeface="Sassoon Infant Rg" pitchFamily="50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364413" y="2936875"/>
            <a:ext cx="815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+mj-lt"/>
              </a:rPr>
              <a:t>=</a:t>
            </a:r>
            <a:r>
              <a:rPr lang="en-GB" altLang="en-US" sz="2400" b="1" dirty="0">
                <a:solidFill>
                  <a:schemeClr val="tx1"/>
                </a:solidFill>
                <a:latin typeface="+mj-lt"/>
              </a:rPr>
              <a:t> 88</a:t>
            </a:r>
            <a:endParaRPr lang="en-GB" altLang="en-US" sz="2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55650" y="3744913"/>
            <a:ext cx="7648575" cy="533400"/>
            <a:chOff x="755650" y="3744370"/>
            <a:chExt cx="7648575" cy="533292"/>
          </a:xfrm>
        </p:grpSpPr>
        <p:sp>
          <p:nvSpPr>
            <p:cNvPr id="18" name="Rectangle 17"/>
            <p:cNvSpPr/>
            <p:nvPr/>
          </p:nvSpPr>
          <p:spPr>
            <a:xfrm>
              <a:off x="755650" y="3744370"/>
              <a:ext cx="7648575" cy="533292"/>
            </a:xfrm>
            <a:prstGeom prst="rect">
              <a:avLst/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490" name="Rectangle 18"/>
            <p:cNvSpPr>
              <a:spLocks noChangeArrowheads="1"/>
            </p:cNvSpPr>
            <p:nvPr/>
          </p:nvSpPr>
          <p:spPr bwMode="auto">
            <a:xfrm>
              <a:off x="3875088" y="3826903"/>
              <a:ext cx="1409700" cy="369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20 </a:t>
              </a:r>
              <a:r>
                <a:rPr lang="en-GB" dirty="0">
                  <a:solidFill>
                    <a:schemeClr val="tx1"/>
                  </a:solidFill>
                  <a:latin typeface="+mn-lt"/>
                </a:rPr>
                <a:t>×</a:t>
              </a:r>
              <a:r>
                <a:rPr lang="en-GB" altLang="en-US" dirty="0" smtClean="0">
                  <a:solidFill>
                    <a:schemeClr val="tx1"/>
                  </a:solidFill>
                  <a:latin typeface="+mn-lt"/>
                </a:rPr>
                <a:t> </a:t>
              </a: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 = 80</a:t>
              </a:r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755650" y="4322763"/>
            <a:ext cx="7648575" cy="533400"/>
            <a:chOff x="755650" y="4322695"/>
            <a:chExt cx="7648575" cy="533292"/>
          </a:xfrm>
        </p:grpSpPr>
        <p:sp>
          <p:nvSpPr>
            <p:cNvPr id="25" name="Rectangle 24"/>
            <p:cNvSpPr/>
            <p:nvPr/>
          </p:nvSpPr>
          <p:spPr>
            <a:xfrm>
              <a:off x="755650" y="4322695"/>
              <a:ext cx="7648575" cy="533292"/>
            </a:xfrm>
            <a:prstGeom prst="rect">
              <a:avLst/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488" name="Rectangle 25"/>
            <p:cNvSpPr>
              <a:spLocks noChangeArrowheads="1"/>
            </p:cNvSpPr>
            <p:nvPr/>
          </p:nvSpPr>
          <p:spPr bwMode="auto">
            <a:xfrm>
              <a:off x="4078288" y="4405228"/>
              <a:ext cx="1120775" cy="369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2 </a:t>
              </a:r>
              <a:r>
                <a:rPr lang="en-GB" dirty="0">
                  <a:solidFill>
                    <a:schemeClr val="tx1"/>
                  </a:solidFill>
                  <a:latin typeface="+mn-lt"/>
                </a:rPr>
                <a:t>×</a:t>
              </a:r>
              <a:r>
                <a:rPr lang="en-GB" altLang="en-US" dirty="0" smtClean="0">
                  <a:solidFill>
                    <a:schemeClr val="tx1"/>
                  </a:solidFill>
                  <a:latin typeface="+mn-lt"/>
                </a:rPr>
                <a:t> </a:t>
              </a: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4 = 8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755650" y="4895850"/>
            <a:ext cx="7648575" cy="533400"/>
            <a:chOff x="755650" y="4895654"/>
            <a:chExt cx="7648575" cy="533292"/>
          </a:xfrm>
        </p:grpSpPr>
        <p:sp>
          <p:nvSpPr>
            <p:cNvPr id="27" name="Rectangle 26"/>
            <p:cNvSpPr/>
            <p:nvPr/>
          </p:nvSpPr>
          <p:spPr>
            <a:xfrm>
              <a:off x="755650" y="4895654"/>
              <a:ext cx="7648575" cy="533292"/>
            </a:xfrm>
            <a:prstGeom prst="rect">
              <a:avLst/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486" name="Rectangle 27"/>
            <p:cNvSpPr>
              <a:spLocks noChangeArrowheads="1"/>
            </p:cNvSpPr>
            <p:nvPr/>
          </p:nvSpPr>
          <p:spPr bwMode="auto">
            <a:xfrm>
              <a:off x="3903663" y="4978187"/>
              <a:ext cx="1422400" cy="368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80 + 8 = 88</a:t>
              </a:r>
            </a:p>
          </p:txBody>
        </p: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55650" y="5472113"/>
            <a:ext cx="7648575" cy="533400"/>
            <a:chOff x="755650" y="5472580"/>
            <a:chExt cx="7648575" cy="533292"/>
          </a:xfrm>
        </p:grpSpPr>
        <p:sp>
          <p:nvSpPr>
            <p:cNvPr id="29" name="Rectangle 28"/>
            <p:cNvSpPr/>
            <p:nvPr/>
          </p:nvSpPr>
          <p:spPr>
            <a:xfrm>
              <a:off x="755650" y="5472580"/>
              <a:ext cx="7648575" cy="533292"/>
            </a:xfrm>
            <a:prstGeom prst="rect">
              <a:avLst/>
            </a:prstGeom>
            <a:solidFill>
              <a:srgbClr val="FECF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484" name="Rectangle 29"/>
            <p:cNvSpPr>
              <a:spLocks noChangeArrowheads="1"/>
            </p:cNvSpPr>
            <p:nvPr/>
          </p:nvSpPr>
          <p:spPr bwMode="auto">
            <a:xfrm>
              <a:off x="3916363" y="5555113"/>
              <a:ext cx="1368425" cy="369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b="1" dirty="0">
                  <a:solidFill>
                    <a:schemeClr val="tx1"/>
                  </a:solidFill>
                  <a:latin typeface="+mn-lt"/>
                </a:rPr>
                <a:t>22 </a:t>
              </a:r>
              <a:r>
                <a:rPr lang="en-GB" dirty="0">
                  <a:solidFill>
                    <a:schemeClr val="tx1"/>
                  </a:solidFill>
                  <a:latin typeface="+mn-lt"/>
                </a:rPr>
                <a:t>×</a:t>
              </a:r>
              <a:r>
                <a:rPr lang="en-GB" altLang="en-US" b="1" dirty="0" smtClean="0">
                  <a:solidFill>
                    <a:schemeClr val="tx1"/>
                  </a:solidFill>
                  <a:latin typeface="+mn-lt"/>
                </a:rPr>
                <a:t> </a:t>
              </a:r>
              <a:r>
                <a:rPr lang="en-GB" altLang="en-US" b="1" dirty="0">
                  <a:solidFill>
                    <a:schemeClr val="tx1"/>
                  </a:solidFill>
                  <a:latin typeface="+mn-lt"/>
                </a:rPr>
                <a:t>4 = 88</a:t>
              </a: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651125" y="696913"/>
            <a:ext cx="38401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+mj-lt"/>
              </a:rPr>
              <a:t>The Grid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384300"/>
            <a:ext cx="7632700" cy="2678113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Look at the problem.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Partition the large number.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Draw a grid.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Write the numbers into the grid.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Solve the calculations.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Add the answers together.</a:t>
            </a:r>
          </a:p>
          <a:p>
            <a:pPr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Write this number at the end of the problem to finish </a:t>
            </a:r>
            <a:r>
              <a:rPr lang="en-GB" altLang="en-US" sz="1600" dirty="0" smtClean="0">
                <a:solidFill>
                  <a:schemeClr val="tx1"/>
                </a:solidFill>
                <a:latin typeface="+mn-lt"/>
              </a:rPr>
              <a:t>answering the question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7713" y="4062413"/>
            <a:ext cx="7648575" cy="2030412"/>
          </a:xfrm>
          <a:prstGeom prst="rect">
            <a:avLst/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74788" y="4660900"/>
          <a:ext cx="6194425" cy="952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674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×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82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47" marR="91447" marT="45677" marB="45677">
                    <a:solidFill>
                      <a:srgbClr val="67C18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47" marR="91447" marT="45677" marB="45677">
                    <a:solidFill>
                      <a:srgbClr val="C0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49563" y="5029200"/>
            <a:ext cx="3681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Sassoon Infant Rg" pitchFamily="50" charset="0"/>
              </a:rPr>
              <a:t>+</a:t>
            </a:r>
            <a:endParaRPr lang="en-GB" altLang="en-US">
              <a:solidFill>
                <a:schemeClr val="tx1"/>
              </a:solidFill>
              <a:latin typeface="Sassoon Infant Rg" pitchFamily="50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74788" y="5646738"/>
            <a:ext cx="1357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22 x 4 = 88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993775" y="4276725"/>
            <a:ext cx="14827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400" i="1" dirty="0">
                <a:solidFill>
                  <a:schemeClr val="tx1"/>
                </a:solidFill>
                <a:latin typeface="+mn-lt"/>
              </a:rPr>
              <a:t>Example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51125" y="696913"/>
            <a:ext cx="38401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+mj-lt"/>
              </a:rPr>
              <a:t>The Grid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7" grpId="0" animBg="1"/>
      <p:bldP spid="5" grpId="0"/>
      <p:bldP spid="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66888" y="696913"/>
            <a:ext cx="55959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Expanded Multiplication</a:t>
            </a:r>
            <a:endParaRPr lang="en-GB" sz="40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2163" y="1468438"/>
            <a:ext cx="7596187" cy="771525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We’re going to learn a new method of multiplication, called the </a:t>
            </a:r>
            <a:r>
              <a:rPr lang="en-GB" b="1" dirty="0">
                <a:solidFill>
                  <a:schemeClr val="tx1"/>
                </a:solidFill>
              </a:rPr>
              <a:t>expanded multiplication.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92163" y="2306638"/>
            <a:ext cx="7596187" cy="527050"/>
          </a:xfrm>
          <a:prstGeom prst="rect">
            <a:avLst/>
          </a:prstGeom>
          <a:solidFill>
            <a:srgbClr val="FDCF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Expanded multiplication </a:t>
            </a:r>
            <a:r>
              <a:rPr lang="en-GB" sz="1600" dirty="0">
                <a:solidFill>
                  <a:schemeClr val="tx1"/>
                </a:solidFill>
              </a:rPr>
              <a:t>is like the grid method, but quicker to write down.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92163" y="2898775"/>
            <a:ext cx="7596187" cy="528638"/>
          </a:xfrm>
          <a:prstGeom prst="rect">
            <a:avLst/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are going to lay our multiplication problems out in columns instead of grids.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66888" y="696913"/>
            <a:ext cx="55959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Expanded Multiplication</a:t>
            </a:r>
            <a:endParaRPr lang="en-GB" sz="40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136650" y="1557338"/>
          <a:ext cx="2982913" cy="4535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097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1136650" y="3368675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36650" y="5186363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687888" y="1812925"/>
            <a:ext cx="3557587" cy="666750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Lay out your calculation in a grid.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863975" y="3490913"/>
            <a:ext cx="4381500" cy="668337"/>
            <a:chOff x="3863546" y="3491254"/>
            <a:chExt cx="4382530" cy="667265"/>
          </a:xfrm>
        </p:grpSpPr>
        <p:sp>
          <p:nvSpPr>
            <p:cNvPr id="12" name="Rounded Rectangle 11"/>
            <p:cNvSpPr/>
            <p:nvPr/>
          </p:nvSpPr>
          <p:spPr>
            <a:xfrm>
              <a:off x="4687653" y="3491254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6 × 7 and write the answer here.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3863546" y="3824094"/>
              <a:ext cx="824107" cy="1584"/>
            </a:xfrm>
            <a:prstGeom prst="straightConnector1">
              <a:avLst/>
            </a:prstGeom>
            <a:ln w="57150">
              <a:solidFill>
                <a:srgbClr val="F39F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3863975" y="4343400"/>
            <a:ext cx="4381500" cy="668338"/>
            <a:chOff x="3863546" y="4343870"/>
            <a:chExt cx="4382530" cy="667265"/>
          </a:xfrm>
        </p:grpSpPr>
        <p:sp>
          <p:nvSpPr>
            <p:cNvPr id="13" name="Rounded Rectangle 12"/>
            <p:cNvSpPr/>
            <p:nvPr/>
          </p:nvSpPr>
          <p:spPr>
            <a:xfrm>
              <a:off x="4687653" y="4343870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30 × 7 and write the answer here. 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 flipV="1">
              <a:off x="3863546" y="4684635"/>
              <a:ext cx="824107" cy="0"/>
            </a:xfrm>
            <a:prstGeom prst="straightConnector1">
              <a:avLst/>
            </a:prstGeom>
            <a:ln w="57150">
              <a:solidFill>
                <a:srgbClr val="87C79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3863975" y="5208588"/>
            <a:ext cx="4381500" cy="666750"/>
            <a:chOff x="3863546" y="5208195"/>
            <a:chExt cx="4382530" cy="667265"/>
          </a:xfrm>
        </p:grpSpPr>
        <p:sp>
          <p:nvSpPr>
            <p:cNvPr id="14" name="Rounded Rectangle 13"/>
            <p:cNvSpPr/>
            <p:nvPr/>
          </p:nvSpPr>
          <p:spPr>
            <a:xfrm>
              <a:off x="4687653" y="5208195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Add them together and write your answer here.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3863546" y="5584723"/>
              <a:ext cx="824107" cy="0"/>
            </a:xfrm>
            <a:prstGeom prst="straightConnector1">
              <a:avLst/>
            </a:prstGeom>
            <a:ln w="57150">
              <a:solidFill>
                <a:schemeClr val="accent1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378075" y="353536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368675" y="3524250"/>
            <a:ext cx="401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2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398838" y="4429125"/>
            <a:ext cx="446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420938" y="4413250"/>
            <a:ext cx="3540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1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409700" y="4418013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398838" y="5384800"/>
            <a:ext cx="4032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20938" y="5368925"/>
            <a:ext cx="404812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409700" y="5373688"/>
            <a:ext cx="403225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66888" y="696913"/>
            <a:ext cx="55959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Expanded Multiplication</a:t>
            </a:r>
            <a:endParaRPr lang="en-GB" sz="40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136650" y="1557338"/>
          <a:ext cx="2982913" cy="4535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097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1136650" y="3368675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36650" y="5186363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687888" y="1812925"/>
            <a:ext cx="3557587" cy="666750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Lay out your calculation in a grid.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863975" y="3490913"/>
            <a:ext cx="4381500" cy="668337"/>
            <a:chOff x="3863546" y="3491254"/>
            <a:chExt cx="4382530" cy="667265"/>
          </a:xfrm>
        </p:grpSpPr>
        <p:sp>
          <p:nvSpPr>
            <p:cNvPr id="12" name="Rounded Rectangle 11"/>
            <p:cNvSpPr/>
            <p:nvPr/>
          </p:nvSpPr>
          <p:spPr>
            <a:xfrm>
              <a:off x="4687653" y="3491254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8 × 8 and write the answer here.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3863546" y="3824094"/>
              <a:ext cx="824107" cy="1584"/>
            </a:xfrm>
            <a:prstGeom prst="straightConnector1">
              <a:avLst/>
            </a:prstGeom>
            <a:ln w="57150">
              <a:solidFill>
                <a:srgbClr val="F39F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3863975" y="4343400"/>
            <a:ext cx="4381500" cy="668338"/>
            <a:chOff x="3863546" y="4343870"/>
            <a:chExt cx="4382530" cy="667265"/>
          </a:xfrm>
        </p:grpSpPr>
        <p:sp>
          <p:nvSpPr>
            <p:cNvPr id="13" name="Rounded Rectangle 12"/>
            <p:cNvSpPr/>
            <p:nvPr/>
          </p:nvSpPr>
          <p:spPr>
            <a:xfrm>
              <a:off x="4687653" y="4343870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40 × 8 and write the answer here. 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 flipV="1">
              <a:off x="3863546" y="4684635"/>
              <a:ext cx="824107" cy="0"/>
            </a:xfrm>
            <a:prstGeom prst="straightConnector1">
              <a:avLst/>
            </a:prstGeom>
            <a:ln w="57150">
              <a:solidFill>
                <a:srgbClr val="87C79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3863975" y="5208588"/>
            <a:ext cx="4381500" cy="666750"/>
            <a:chOff x="3863546" y="5208195"/>
            <a:chExt cx="4382530" cy="667265"/>
          </a:xfrm>
        </p:grpSpPr>
        <p:sp>
          <p:nvSpPr>
            <p:cNvPr id="14" name="Rounded Rectangle 13"/>
            <p:cNvSpPr/>
            <p:nvPr/>
          </p:nvSpPr>
          <p:spPr>
            <a:xfrm>
              <a:off x="4687653" y="5208195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Add them together and write your answer here.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3863546" y="5584723"/>
              <a:ext cx="824107" cy="0"/>
            </a:xfrm>
            <a:prstGeom prst="straightConnector1">
              <a:avLst/>
            </a:prstGeom>
            <a:ln w="57150">
              <a:solidFill>
                <a:schemeClr val="accent1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378075" y="353536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6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368675" y="35242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398838" y="4429125"/>
            <a:ext cx="446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420938" y="4413250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2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409700" y="4418013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398838" y="5384800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20938" y="5368925"/>
            <a:ext cx="425450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8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409700" y="5373688"/>
            <a:ext cx="403225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3</a:t>
            </a:r>
          </a:p>
        </p:txBody>
      </p:sp>
      <p:pic>
        <p:nvPicPr>
          <p:cNvPr id="2973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66888" y="696913"/>
            <a:ext cx="55959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4000" dirty="0">
                <a:latin typeface="+mj-lt"/>
              </a:rPr>
              <a:t>Expanded Multiplication</a:t>
            </a:r>
            <a:endParaRPr lang="en-GB" sz="40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136650" y="1433513"/>
          <a:ext cx="2982913" cy="4027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9315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931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1136650" y="2990850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36650" y="4624388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687888" y="1689100"/>
            <a:ext cx="3557587" cy="666750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Lay out your calculation in a grid.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863975" y="2949575"/>
            <a:ext cx="4381500" cy="668338"/>
            <a:chOff x="3863546" y="3491254"/>
            <a:chExt cx="4382530" cy="667265"/>
          </a:xfrm>
        </p:grpSpPr>
        <p:sp>
          <p:nvSpPr>
            <p:cNvPr id="12" name="Rounded Rectangle 11"/>
            <p:cNvSpPr/>
            <p:nvPr/>
          </p:nvSpPr>
          <p:spPr>
            <a:xfrm>
              <a:off x="4687653" y="3491254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8 × 8 and write the answer here.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3863546" y="3824094"/>
              <a:ext cx="824107" cy="1585"/>
            </a:xfrm>
            <a:prstGeom prst="straightConnector1">
              <a:avLst/>
            </a:prstGeom>
            <a:ln w="57150">
              <a:solidFill>
                <a:srgbClr val="F39F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3863975" y="3768725"/>
            <a:ext cx="4381500" cy="666750"/>
            <a:chOff x="3863546" y="4343870"/>
            <a:chExt cx="4382530" cy="667265"/>
          </a:xfrm>
        </p:grpSpPr>
        <p:sp>
          <p:nvSpPr>
            <p:cNvPr id="13" name="Rounded Rectangle 12"/>
            <p:cNvSpPr/>
            <p:nvPr/>
          </p:nvSpPr>
          <p:spPr>
            <a:xfrm>
              <a:off x="4687653" y="4343870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60 × 8 and write the answer here. 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 flipV="1">
              <a:off x="3863546" y="4683857"/>
              <a:ext cx="824107" cy="0"/>
            </a:xfrm>
            <a:prstGeom prst="straightConnector1">
              <a:avLst/>
            </a:prstGeom>
            <a:ln w="57150">
              <a:solidFill>
                <a:srgbClr val="87C79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3863975" y="4633913"/>
            <a:ext cx="4381500" cy="666750"/>
            <a:chOff x="3863546" y="5208195"/>
            <a:chExt cx="4382530" cy="667265"/>
          </a:xfrm>
        </p:grpSpPr>
        <p:sp>
          <p:nvSpPr>
            <p:cNvPr id="14" name="Rounded Rectangle 13"/>
            <p:cNvSpPr/>
            <p:nvPr/>
          </p:nvSpPr>
          <p:spPr>
            <a:xfrm>
              <a:off x="4687653" y="5208195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Add them together and write your answer here.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3863546" y="5584723"/>
              <a:ext cx="824107" cy="0"/>
            </a:xfrm>
            <a:prstGeom prst="straightConnector1">
              <a:avLst/>
            </a:prstGeom>
            <a:ln w="57150">
              <a:solidFill>
                <a:schemeClr val="accent1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378075" y="3094038"/>
            <a:ext cx="4254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6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368675" y="3082925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398838" y="3908425"/>
            <a:ext cx="446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420938" y="38925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8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409700" y="389731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4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398838" y="4773613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544763" y="4757738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409700" y="4762500"/>
            <a:ext cx="403225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5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503363" y="5487988"/>
            <a:ext cx="6884987" cy="831850"/>
            <a:chOff x="1502609" y="5488279"/>
            <a:chExt cx="6885741" cy="830997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1502609" y="5727745"/>
              <a:ext cx="130030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766" name="Rectangle 29"/>
            <p:cNvSpPr>
              <a:spLocks noChangeArrowheads="1"/>
            </p:cNvSpPr>
            <p:nvPr/>
          </p:nvSpPr>
          <p:spPr bwMode="auto">
            <a:xfrm>
              <a:off x="2846703" y="5488279"/>
              <a:ext cx="554164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If there are more than 9 tens, regroup them as hundreds and write them under the hundreds column, remembering to add them onto the total.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289175" y="4752975"/>
            <a:ext cx="3524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309 0.0995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66888" y="696913"/>
            <a:ext cx="55959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4000" dirty="0">
                <a:latin typeface="+mj-lt"/>
              </a:rPr>
              <a:t>Expanded Multiplication</a:t>
            </a:r>
            <a:endParaRPr lang="en-GB" sz="40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136650" y="1433513"/>
          <a:ext cx="2982912" cy="4027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9315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9315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52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1136650" y="2990850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36650" y="4624388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687888" y="1689100"/>
            <a:ext cx="3557587" cy="666750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Lay out your calculation in a grid.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863975" y="2949575"/>
            <a:ext cx="4381500" cy="668338"/>
            <a:chOff x="3863546" y="3491254"/>
            <a:chExt cx="4382530" cy="667265"/>
          </a:xfrm>
        </p:grpSpPr>
        <p:sp>
          <p:nvSpPr>
            <p:cNvPr id="12" name="Rounded Rectangle 11"/>
            <p:cNvSpPr/>
            <p:nvPr/>
          </p:nvSpPr>
          <p:spPr>
            <a:xfrm>
              <a:off x="4687653" y="3491254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</a:t>
              </a:r>
              <a:r>
                <a:rPr lang="en-GB" sz="1600" dirty="0">
                  <a:solidFill>
                    <a:schemeClr val="tx1"/>
                  </a:solidFill>
                </a:rPr>
                <a:t>4 </a:t>
              </a:r>
              <a:r>
                <a:rPr lang="en-GB" sz="1600" dirty="0">
                  <a:solidFill>
                    <a:schemeClr val="tx1"/>
                  </a:solidFill>
                </a:rPr>
                <a:t>× </a:t>
              </a:r>
              <a:r>
                <a:rPr lang="en-GB" sz="1600" dirty="0">
                  <a:solidFill>
                    <a:schemeClr val="tx1"/>
                  </a:solidFill>
                </a:rPr>
                <a:t>6 </a:t>
              </a:r>
              <a:r>
                <a:rPr lang="en-GB" sz="1600" dirty="0">
                  <a:solidFill>
                    <a:schemeClr val="tx1"/>
                  </a:solidFill>
                </a:rPr>
                <a:t>and write the answer here.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3863546" y="3824094"/>
              <a:ext cx="824107" cy="1585"/>
            </a:xfrm>
            <a:prstGeom prst="straightConnector1">
              <a:avLst/>
            </a:prstGeom>
            <a:ln w="57150">
              <a:solidFill>
                <a:srgbClr val="F39F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3863975" y="3768725"/>
            <a:ext cx="4381500" cy="666750"/>
            <a:chOff x="3863546" y="4343870"/>
            <a:chExt cx="4382530" cy="667265"/>
          </a:xfrm>
        </p:grpSpPr>
        <p:sp>
          <p:nvSpPr>
            <p:cNvPr id="13" name="Rounded Rectangle 12"/>
            <p:cNvSpPr/>
            <p:nvPr/>
          </p:nvSpPr>
          <p:spPr>
            <a:xfrm>
              <a:off x="4687653" y="4343870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</a:t>
              </a:r>
              <a:r>
                <a:rPr lang="en-GB" sz="1600" dirty="0">
                  <a:solidFill>
                    <a:schemeClr val="tx1"/>
                  </a:solidFill>
                </a:rPr>
                <a:t>80 </a:t>
              </a:r>
              <a:r>
                <a:rPr lang="en-GB" sz="1600" dirty="0">
                  <a:solidFill>
                    <a:schemeClr val="tx1"/>
                  </a:solidFill>
                </a:rPr>
                <a:t>× </a:t>
              </a:r>
              <a:r>
                <a:rPr lang="en-GB" sz="1600" dirty="0">
                  <a:solidFill>
                    <a:schemeClr val="tx1"/>
                  </a:solidFill>
                </a:rPr>
                <a:t>6 </a:t>
              </a:r>
              <a:r>
                <a:rPr lang="en-GB" sz="1600" dirty="0">
                  <a:solidFill>
                    <a:schemeClr val="tx1"/>
                  </a:solidFill>
                </a:rPr>
                <a:t>and write the answer here. 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 flipV="1">
              <a:off x="3863546" y="4683857"/>
              <a:ext cx="824107" cy="0"/>
            </a:xfrm>
            <a:prstGeom prst="straightConnector1">
              <a:avLst/>
            </a:prstGeom>
            <a:ln w="57150">
              <a:solidFill>
                <a:srgbClr val="87C79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3863975" y="4633913"/>
            <a:ext cx="4381500" cy="666750"/>
            <a:chOff x="3863546" y="5208195"/>
            <a:chExt cx="4382530" cy="667265"/>
          </a:xfrm>
        </p:grpSpPr>
        <p:sp>
          <p:nvSpPr>
            <p:cNvPr id="14" name="Rounded Rectangle 13"/>
            <p:cNvSpPr/>
            <p:nvPr/>
          </p:nvSpPr>
          <p:spPr>
            <a:xfrm>
              <a:off x="4687653" y="5208195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Add them together and write your answer here.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3863546" y="5584723"/>
              <a:ext cx="824107" cy="0"/>
            </a:xfrm>
            <a:prstGeom prst="straightConnector1">
              <a:avLst/>
            </a:prstGeom>
            <a:ln w="57150">
              <a:solidFill>
                <a:schemeClr val="accent1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378075" y="3094038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2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368675" y="3082925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398838" y="3908425"/>
            <a:ext cx="446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420938" y="38925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8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409700" y="389731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4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398838" y="4773613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544763" y="4757738"/>
            <a:ext cx="44608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0</a:t>
            </a:r>
            <a:endParaRPr lang="en-GB" sz="3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409700" y="4762500"/>
            <a:ext cx="403225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5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503363" y="5487988"/>
            <a:ext cx="6884987" cy="831850"/>
            <a:chOff x="1502609" y="5488279"/>
            <a:chExt cx="6885741" cy="830997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1502609" y="5727745"/>
              <a:ext cx="130030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790" name="Rectangle 29"/>
            <p:cNvSpPr>
              <a:spLocks noChangeArrowheads="1"/>
            </p:cNvSpPr>
            <p:nvPr/>
          </p:nvSpPr>
          <p:spPr bwMode="auto">
            <a:xfrm>
              <a:off x="2846703" y="5488279"/>
              <a:ext cx="554164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If there are more than 9 tens, regroup them as hundreds and write them under the hundreds column, remembering to add them onto the total.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289175" y="4752975"/>
            <a:ext cx="3524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309 0.0995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79638" y="696913"/>
            <a:ext cx="47688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Medal Multiplication</a:t>
            </a:r>
            <a:endParaRPr lang="en-GB" sz="4000" dirty="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92163" y="1573213"/>
          <a:ext cx="7596186" cy="2487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2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2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20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497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Bronze</a:t>
                      </a:r>
                    </a:p>
                  </a:txBody>
                  <a:tcPr marT="45716" marB="45716" anchor="ctr">
                    <a:solidFill>
                      <a:srgbClr val="F990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16" marB="45716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Gold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16" marB="45716" anchor="ctr">
                    <a:solidFill>
                      <a:srgbClr val="FDCF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634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20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3</a:t>
                      </a:r>
                      <a:r>
                        <a:rPr lang="en-GB" sz="1800" dirty="0" smtClean="0"/>
                        <a:t> 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32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5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16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4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</a:txBody>
                  <a:tcPr marT="45716" marB="45716" anchor="ctr">
                    <a:solidFill>
                      <a:srgbClr val="F99039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42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6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51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9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64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7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</a:txBody>
                  <a:tcPr marT="45716" marB="45716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58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8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95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9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800" dirty="0" smtClean="0"/>
                        <a:t>69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 7</a:t>
                      </a:r>
                      <a:r>
                        <a:rPr lang="en-GB" sz="1800" dirty="0" smtClean="0"/>
                        <a:t> =</a:t>
                      </a:r>
                      <a:endParaRPr lang="en-GB" sz="1800" dirty="0"/>
                    </a:p>
                  </a:txBody>
                  <a:tcPr marT="45716" marB="45716" anchor="ctr">
                    <a:solidFill>
                      <a:srgbClr val="FDCF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155825" y="2674938"/>
            <a:ext cx="62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2122488" y="2957513"/>
            <a:ext cx="62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160</a:t>
            </a: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2089150" y="3238500"/>
            <a:ext cx="62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4643438" y="2670175"/>
            <a:ext cx="62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252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4627563" y="2957513"/>
            <a:ext cx="62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459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4627563" y="3244850"/>
            <a:ext cx="62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448</a:t>
            </a: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7164388" y="2682875"/>
            <a:ext cx="62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464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188200" y="2957513"/>
            <a:ext cx="62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855</a:t>
            </a: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7212013" y="3232150"/>
            <a:ext cx="62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483</a:t>
            </a:r>
          </a:p>
        </p:txBody>
      </p:sp>
      <p:pic>
        <p:nvPicPr>
          <p:cNvPr id="3279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4135438"/>
            <a:ext cx="134302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5" name="Pai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4F0FE38-2BCB-4E68-81DF-EF4F72697EA9}"/>
</file>

<file path=customXml/itemProps2.xml><?xml version="1.0" encoding="utf-8"?>
<ds:datastoreItem xmlns:ds="http://schemas.openxmlformats.org/officeDocument/2006/customXml" ds:itemID="{CAE830DA-F4CA-4027-B477-C17502F2A229}"/>
</file>

<file path=customXml/itemProps3.xml><?xml version="1.0" encoding="utf-8"?>
<ds:datastoreItem xmlns:ds="http://schemas.openxmlformats.org/officeDocument/2006/customXml" ds:itemID="{8606B970-8F69-4BB0-82F3-F63855A2D8F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653</TotalTime>
  <Words>681</Words>
  <Application>Microsoft Office PowerPoint</Application>
  <PresentationFormat>On-screen Show (4:3)</PresentationFormat>
  <Paragraphs>170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</vt:lpstr>
      <vt:lpstr>Twinkl SemiBold</vt:lpstr>
      <vt:lpstr>Arial</vt:lpstr>
      <vt:lpstr>Sassoon Infant Rg</vt:lpstr>
      <vt:lpstr>Tuffy</vt:lpstr>
      <vt:lpstr>Sassoon Infant Md</vt:lpstr>
      <vt:lpstr>Calibri</vt:lpstr>
      <vt:lpstr>1_Office Theme</vt:lpstr>
      <vt:lpstr>Maths</vt:lpstr>
      <vt:lpstr>Expanded Multiplication with Two-Digit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Namur Claire</cp:lastModifiedBy>
  <cp:revision>63</cp:revision>
  <dcterms:created xsi:type="dcterms:W3CDTF">2016-09-27T11:04:03Z</dcterms:created>
  <dcterms:modified xsi:type="dcterms:W3CDTF">2021-02-02T13:08:22Z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